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311" r:id="rId3"/>
    <p:sldId id="353" r:id="rId4"/>
    <p:sldId id="352" r:id="rId5"/>
    <p:sldId id="312" r:id="rId6"/>
    <p:sldId id="313" r:id="rId7"/>
    <p:sldId id="329" r:id="rId8"/>
    <p:sldId id="328" r:id="rId9"/>
    <p:sldId id="330" r:id="rId10"/>
    <p:sldId id="351" r:id="rId11"/>
    <p:sldId id="354" r:id="rId12"/>
    <p:sldId id="356" r:id="rId13"/>
    <p:sldId id="337" r:id="rId14"/>
    <p:sldId id="338" r:id="rId15"/>
    <p:sldId id="290" r:id="rId16"/>
    <p:sldId id="350" r:id="rId17"/>
    <p:sldId id="35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E2CE48-7091-405F-8675-E12D67FC045B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1B0EBC-AFEB-4450-944C-274F33F6A4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439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948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333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088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442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148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91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19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906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539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五道口理工学院、武汉某和尚院校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DB0265-CDCE-4ED3-A7B0-D791FBC902B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296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65E21F-637D-4036-AF73-256D81F20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81A55C8-E33A-457B-825E-219B2380A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E13442-6B1C-4C65-BE6F-5597755B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72B493-E774-4116-8031-FE47E57E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F39FE4-2F94-4B3A-84B0-B9AECD61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35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9280AB-BA4F-43D5-9B9E-CB6C11E85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AF8EA8-5BFA-40A3-A839-9FCE1A542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F2F02-E1AF-425E-BB4C-1DABD1B9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611F8D-ABE6-4682-AB43-463656361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05842C-F719-44A8-8A8C-F10CB8C2F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070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E76F116-EE08-4AEF-9FFF-732FB8BE4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51EA15-F08C-4E5C-AA8C-DF0CE0399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DA9D7C-C803-45A1-B366-6BA3AB58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D1B1F6-B2B6-485D-9A4F-53F9C8DEE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C0BA4E-0A65-4630-82E8-88FF23BC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460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>
            <a:spLocks noGrp="1"/>
          </p:cNvSpPr>
          <p:nvPr>
            <p:ph type="title" hasCustomPrompt="1"/>
          </p:nvPr>
        </p:nvSpPr>
        <p:spPr>
          <a:xfrm>
            <a:off x="313267" y="18256"/>
            <a:ext cx="11599333" cy="756445"/>
          </a:xfrm>
          <a:prstGeom prst="rect">
            <a:avLst/>
          </a:prstGeom>
        </p:spPr>
        <p:txBody>
          <a:bodyPr anchor="ctr"/>
          <a:lstStyle>
            <a:lvl1pPr algn="l">
              <a:defRPr sz="4400" b="1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ko-KR" dirty="0"/>
              <a:t>Sub-title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 hasCustomPrompt="1"/>
          </p:nvPr>
        </p:nvSpPr>
        <p:spPr>
          <a:xfrm>
            <a:off x="313267" y="881744"/>
            <a:ext cx="11599333" cy="5327650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 hasCustomPrompt="1"/>
          </p:nvPr>
        </p:nvSpPr>
        <p:spPr>
          <a:xfrm>
            <a:off x="2232285" y="6450806"/>
            <a:ext cx="8015896" cy="40719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100" i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ko-KR" dirty="0"/>
              <a:t>Source:</a:t>
            </a:r>
            <a:endParaRPr lang="ko-KR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FD5EDB7-A061-A233-59BA-B683A2D705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81" t="14924" r="4542" b="35051"/>
          <a:stretch/>
        </p:blipFill>
        <p:spPr>
          <a:xfrm>
            <a:off x="313267" y="6450806"/>
            <a:ext cx="1825101" cy="36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36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38A0EC-B98A-425D-8D85-6C5514A5D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A86D70-A2BE-4B20-9F7E-CF2E8E8BB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4F1F93-5A14-47CA-A4B7-91928B1FB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E3D62A-DD7C-40A6-94BF-2A796C0B3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496558-52E4-4334-A855-97F592DB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53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42A2FB-A98E-450D-98AA-C9AA076AF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A3983A-BD39-4415-A0FE-8A2C4CFC3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30A31B-A6AB-4B14-A227-5C9E64421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481AD-3A56-47A3-8B3F-75CEA99C1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2020CA-BA2F-4859-BBFB-5D4B4BA22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793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0F5E2-DD31-4B79-BEC6-C91494E08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348BA7-35B1-4642-BDC8-5A77BCC77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733A23-4C5A-4B3B-B888-0C47E004F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AE4C9E-9770-4CEE-9E3B-C455BD2B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1EDE7D-C6AC-4A2E-A021-E70EA86BF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F79DFD-206F-4B90-A977-97C898EA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202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25692-D7B2-45B7-8B3F-59A84D7C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DDCD88-FC5C-4E99-A46F-909A4CF01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D071B6-8578-4AC4-99B0-249F98103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DADB52D-4E96-4C37-82F4-3C8BB25E42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4A6520D-96B7-43B1-B031-07426B26BC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11B9459-3989-4012-A489-C979AFCD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5DD92E3-8E06-45CD-871A-0B321E21E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13A8D06-E13E-4DD7-AAD9-74E047D84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450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A6432-1B95-4C44-A448-2D48B9830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917B09-5879-4EBF-9444-4E8EEEAC4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444B77-81DB-4C97-8D29-9E2D8A906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938806C-4B87-46C4-B766-E4BF53C56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89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F74CC1-1479-4E81-BA93-5DB0CDC65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5D6E14-CFC7-40B6-A56E-AF1A58DB9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314C70-89DE-4B68-A044-6D917D8D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81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D4B28F-B79D-43B5-971A-4C70B325F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2A69AE-DE96-4BB4-B8E7-982D7ECA5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4C2648-ED24-46EC-A1F3-B5C74D4F2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F23E68-F6D3-4D55-BD78-8480FF5F8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C5DD3D-6EF0-4EB2-A37B-A3AF57E65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231F98-57EF-45EE-95F0-E4EB9B2F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787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98DE3B-3793-497B-8DD5-F1C217125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CAA7517-C5A2-4830-B001-36623FAF3A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D39189-B828-4F27-9A5F-3D9FA37E29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B2E3A-00B7-42A8-8549-01F97DF12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C49CC2-5605-4B14-92AD-F81752E59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827EE6-3AC6-4B7E-81BC-C4B8AA93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698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919E40-C828-4CBA-9093-713004D3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6B902E-085C-4C32-8CE1-2DFCBD81E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A0796E-329B-41F5-ABDB-5EE8326AC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D5C2F-9E6A-4F6E-887A-4210A7287E0D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0E4827-2B84-413E-B67D-E11F29428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EE1FA0-B67A-4DE8-B667-ACD134FD0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29891-880A-40E8-A9A7-F7A60ACBB4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671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jiezhang-camel.github.i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alanclements.org/1computerhierarchy.html" TargetMode="External"/><Relationship Id="rId2" Type="http://schemas.openxmlformats.org/officeDocument/2006/relationships/hyperlink" Target="https://en.wikipedia.org/wiki/Moore's_law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ecplicity.org/2018/09/19/understanding-the-layers-of-a-computer-syste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77D84-B099-4C06-825F-5228F740DB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Layers of</a:t>
            </a:r>
            <a:r>
              <a:rPr lang="zh-CN" altLang="en-US" dirty="0"/>
              <a:t> </a:t>
            </a:r>
            <a:r>
              <a:rPr lang="en-US" altLang="zh-CN" dirty="0"/>
              <a:t>Abstraction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BF01BD-1FBF-4FAD-A341-F9F6D870B2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Jiaming Xu</a:t>
            </a:r>
          </a:p>
          <a:p>
            <a:r>
              <a:rPr lang="en-US" altLang="zh-CN" dirty="0"/>
              <a:t>2023.9.20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0884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6EA5F-1CBA-4EB5-8130-50306F6E1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Version of</a:t>
            </a:r>
            <a:r>
              <a:rPr lang="zh-CN" altLang="en-US" dirty="0"/>
              <a:t> </a:t>
            </a:r>
            <a:r>
              <a:rPr lang="en-US" altLang="zh-CN" dirty="0"/>
              <a:t>Abstractions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D7D950-4EAD-487E-8916-F979DA6E5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Understanding the Layers of a Computer System - Secplicity - Security ...">
            <a:extLst>
              <a:ext uri="{FF2B5EF4-FFF2-40B4-BE49-F238E27FC236}">
                <a16:creationId xmlns:a16="http://schemas.microsoft.com/office/drawing/2014/main" id="{FF13A1AB-D6E6-499E-8E68-C77103E15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1725"/>
            <a:ext cx="6052239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puter Hierarchy">
            <a:extLst>
              <a:ext uri="{FF2B5EF4-FFF2-40B4-BE49-F238E27FC236}">
                <a16:creationId xmlns:a16="http://schemas.microsoft.com/office/drawing/2014/main" id="{8DE7F6E9-BF0A-4AD9-A599-0667FEC1A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6582" y="1609725"/>
            <a:ext cx="6134100" cy="524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156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6EA5F-1CBA-4EB5-8130-50306F6E1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Development of CODE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D7D950-4EAD-487E-8916-F979DA6E5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Electrical signal (on/off)</a:t>
            </a:r>
          </a:p>
          <a:p>
            <a:r>
              <a:rPr lang="en-US" altLang="zh-CN" dirty="0"/>
              <a:t>Machine code (0/1)</a:t>
            </a:r>
          </a:p>
          <a:p>
            <a:r>
              <a:rPr lang="en-US" altLang="zh-CN" dirty="0"/>
              <a:t>Assembly language</a:t>
            </a:r>
          </a:p>
          <a:p>
            <a:pPr lvl="1"/>
            <a:r>
              <a:rPr lang="en-US" altLang="zh-CN" dirty="0"/>
              <a:t>Some notations help to </a:t>
            </a:r>
          </a:p>
          <a:p>
            <a:pPr marL="457200" lvl="1" indent="0">
              <a:buNone/>
            </a:pPr>
            <a:r>
              <a:rPr lang="en-US" altLang="zh-CN" dirty="0"/>
              <a:t>	communicate with machine</a:t>
            </a:r>
          </a:p>
          <a:p>
            <a:r>
              <a:rPr lang="en-US" altLang="zh-CN" dirty="0"/>
              <a:t>High-level language</a:t>
            </a:r>
          </a:p>
          <a:p>
            <a:pPr lvl="1"/>
            <a:r>
              <a:rPr lang="en-US" altLang="zh-CN" dirty="0"/>
              <a:t>More abstractive</a:t>
            </a:r>
          </a:p>
          <a:p>
            <a:pPr lvl="1"/>
            <a:r>
              <a:rPr lang="en-US" altLang="zh-CN" dirty="0"/>
              <a:t>More human-mindset</a:t>
            </a:r>
            <a:endParaRPr lang="zh-CN" altLang="en-US" dirty="0"/>
          </a:p>
        </p:txBody>
      </p:sp>
      <p:pic>
        <p:nvPicPr>
          <p:cNvPr id="1026" name="Picture 2" descr="Understanding the Layers of a Computer System - Secplicity - Security ...">
            <a:extLst>
              <a:ext uri="{FF2B5EF4-FFF2-40B4-BE49-F238E27FC236}">
                <a16:creationId xmlns:a16="http://schemas.microsoft.com/office/drawing/2014/main" id="{FF13A1AB-D6E6-499E-8E68-C77103E15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186" y="2006600"/>
            <a:ext cx="6052239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286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6EA5F-1CBA-4EB5-8130-50306F6E1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Examples of CODE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D7D950-4EAD-487E-8916-F979DA6E5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734" y="1825625"/>
            <a:ext cx="2830664" cy="973234"/>
          </a:xfrm>
        </p:spPr>
        <p:txBody>
          <a:bodyPr/>
          <a:lstStyle/>
          <a:p>
            <a:r>
              <a:rPr lang="en-US" altLang="zh-CN" dirty="0"/>
              <a:t>C/C++ (.c/.</a:t>
            </a:r>
            <a:r>
              <a:rPr lang="en-US" altLang="zh-CN" dirty="0" err="1"/>
              <a:t>cpp</a:t>
            </a:r>
            <a:r>
              <a:rPr lang="en-US" altLang="zh-CN" dirty="0"/>
              <a:t>, .h/.</a:t>
            </a:r>
            <a:r>
              <a:rPr lang="en-US" altLang="zh-CN" dirty="0" err="1"/>
              <a:t>hpp</a:t>
            </a:r>
            <a:r>
              <a:rPr lang="en-US" altLang="zh-CN" dirty="0"/>
              <a:t>)</a:t>
            </a:r>
          </a:p>
        </p:txBody>
      </p:sp>
      <p:pic>
        <p:nvPicPr>
          <p:cNvPr id="1026" name="Picture 2" descr="Understanding the Layers of a Computer System - Secplicity - Security ...">
            <a:extLst>
              <a:ext uri="{FF2B5EF4-FFF2-40B4-BE49-F238E27FC236}">
                <a16:creationId xmlns:a16="http://schemas.microsoft.com/office/drawing/2014/main" id="{FF13A1AB-D6E6-499E-8E68-C77103E15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2363" y="1690688"/>
            <a:ext cx="6052239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2285227-F9C2-4B42-A0DA-8EB84590D6E7}"/>
              </a:ext>
            </a:extLst>
          </p:cNvPr>
          <p:cNvSpPr txBox="1">
            <a:spLocks/>
          </p:cNvSpPr>
          <p:nvPr/>
        </p:nvSpPr>
        <p:spPr>
          <a:xfrm>
            <a:off x="9240712" y="1690688"/>
            <a:ext cx="2199198" cy="1108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Java</a:t>
            </a:r>
          </a:p>
          <a:p>
            <a:endParaRPr lang="en-US" altLang="zh-CN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C391FCB-6E6A-4200-969A-4D72FB639FD4}"/>
              </a:ext>
            </a:extLst>
          </p:cNvPr>
          <p:cNvSpPr txBox="1">
            <a:spLocks/>
          </p:cNvSpPr>
          <p:nvPr/>
        </p:nvSpPr>
        <p:spPr>
          <a:xfrm>
            <a:off x="206733" y="2893124"/>
            <a:ext cx="1542553" cy="218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GCC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Compiler</a:t>
            </a:r>
          </a:p>
          <a:p>
            <a:r>
              <a:rPr lang="en-US" altLang="zh-CN" dirty="0"/>
              <a:t>Assembly language (.s)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Assembler</a:t>
            </a:r>
          </a:p>
          <a:p>
            <a:r>
              <a:rPr lang="en-US" altLang="zh-CN" dirty="0"/>
              <a:t>Machine Code (.o, .so, .a)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Linker</a:t>
            </a:r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7DC522D-160C-41B8-B10E-55CFD38504D8}"/>
              </a:ext>
            </a:extLst>
          </p:cNvPr>
          <p:cNvSpPr txBox="1">
            <a:spLocks/>
          </p:cNvSpPr>
          <p:nvPr/>
        </p:nvSpPr>
        <p:spPr>
          <a:xfrm>
            <a:off x="1677725" y="2893123"/>
            <a:ext cx="1796995" cy="2187759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CLANG (LLVM)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Compiler</a:t>
            </a:r>
          </a:p>
          <a:p>
            <a:r>
              <a:rPr lang="en-US" altLang="zh-CN" dirty="0"/>
              <a:t>LLVM IR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LLVM Optimizer</a:t>
            </a:r>
          </a:p>
          <a:p>
            <a:r>
              <a:rPr lang="en-US" altLang="zh-CN" dirty="0"/>
              <a:t>LLVM Backend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Assembler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Linker</a:t>
            </a:r>
          </a:p>
          <a:p>
            <a:endParaRPr lang="en-US" altLang="zh-CN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AD255D6F-4927-4C09-A476-2E408EAE330B}"/>
              </a:ext>
            </a:extLst>
          </p:cNvPr>
          <p:cNvSpPr txBox="1">
            <a:spLocks/>
          </p:cNvSpPr>
          <p:nvPr/>
        </p:nvSpPr>
        <p:spPr>
          <a:xfrm>
            <a:off x="8942568" y="2798857"/>
            <a:ext cx="1636672" cy="254442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JVM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Compiler</a:t>
            </a:r>
          </a:p>
          <a:p>
            <a:r>
              <a:rPr lang="en-US" altLang="zh-CN" dirty="0"/>
              <a:t>Java Bytecode</a:t>
            </a:r>
          </a:p>
          <a:p>
            <a:pPr marL="0" indent="0">
              <a:buNone/>
            </a:pPr>
            <a:r>
              <a:rPr lang="en-US" altLang="zh-CN" dirty="0"/>
              <a:t>(Java Virtual Machine)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Assembler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Linker</a:t>
            </a:r>
          </a:p>
          <a:p>
            <a:r>
              <a:rPr lang="en-US" altLang="zh-CN" dirty="0"/>
              <a:t>Machine Code</a:t>
            </a:r>
          </a:p>
          <a:p>
            <a:endParaRPr lang="en-US" altLang="zh-CN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09D1D8C2-7994-4787-AB9E-C4EBD0349A1C}"/>
              </a:ext>
            </a:extLst>
          </p:cNvPr>
          <p:cNvSpPr txBox="1">
            <a:spLocks/>
          </p:cNvSpPr>
          <p:nvPr/>
        </p:nvSpPr>
        <p:spPr>
          <a:xfrm>
            <a:off x="10555328" y="2798858"/>
            <a:ext cx="1636672" cy="261598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JIT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Compiler</a:t>
            </a:r>
          </a:p>
          <a:p>
            <a:r>
              <a:rPr lang="en-US" altLang="zh-CN" dirty="0"/>
              <a:t>Java Bytecode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Just In Time compiler</a:t>
            </a:r>
          </a:p>
          <a:p>
            <a:r>
              <a:rPr lang="en-US" altLang="zh-CN" dirty="0"/>
              <a:t>Machine code</a:t>
            </a:r>
          </a:p>
          <a:p>
            <a:r>
              <a:rPr lang="en-US" altLang="zh-CN" dirty="0"/>
              <a:t>(Java Virtual Machine)</a:t>
            </a:r>
          </a:p>
          <a:p>
            <a:pPr marL="0" indent="0">
              <a:buNone/>
            </a:pPr>
            <a:r>
              <a:rPr lang="zh-CN" altLang="en-US" dirty="0"/>
              <a:t>↓</a:t>
            </a:r>
            <a:r>
              <a:rPr lang="en-US" altLang="zh-CN" dirty="0"/>
              <a:t>Linker</a:t>
            </a:r>
          </a:p>
          <a:p>
            <a:r>
              <a:rPr lang="en-US" altLang="zh-CN" dirty="0"/>
              <a:t>Machine Code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46409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E0EE26-73E2-4726-9FB9-FCD46486A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918" y="635002"/>
            <a:ext cx="5416549" cy="2852737"/>
          </a:xfrm>
        </p:spPr>
        <p:txBody>
          <a:bodyPr/>
          <a:lstStyle/>
          <a:p>
            <a:r>
              <a:rPr lang="en-US" altLang="zh-CN" b="1" dirty="0"/>
              <a:t>Thanks &amp; Advertisement</a:t>
            </a:r>
            <a:endParaRPr lang="zh-CN" altLang="en-US" b="1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D5E5BF-CD9F-4FDF-9B53-DC0CFBD664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445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34988" lvl="0" indent="-534988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Jie Zhang</a:t>
            </a:r>
          </a:p>
          <a:p>
            <a:pPr lvl="1" indent="-419100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Ph.D. advisor, Boya Young Scholar, NSFC Excellent Overseas Young Scientists Fund</a:t>
            </a:r>
          </a:p>
          <a:p>
            <a:pPr lvl="1" indent="-419100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Assistant Professor, Peking University</a:t>
            </a:r>
          </a:p>
          <a:p>
            <a:pPr lvl="1" indent="-419100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KAIST, South Korea, Postdoctoral Researcher in Computer Science</a:t>
            </a:r>
          </a:p>
          <a:p>
            <a:pPr lvl="1" indent="-419100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Yonsei University, South Korea, Ph.D. in Computer Science</a:t>
            </a:r>
          </a:p>
          <a:p>
            <a:pPr marL="715963" lvl="1" indent="-449263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Web: </a:t>
            </a: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  <a:hlinkClick r:id="rId3"/>
              </a:rPr>
              <a:t>https://jiezhang-camel.github.io/</a:t>
            </a:r>
            <a:endParaRPr lang="en-US" altLang="zh-CN" dirty="0">
              <a:solidFill>
                <a:srgbClr val="000000"/>
              </a:solidFill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1D0F8EA-8230-9643-4DAA-E02001D613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Who Am I?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34988" lvl="0" indent="-534988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Research: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Computer architecture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Storage and memory systems</a:t>
            </a:r>
          </a:p>
          <a:p>
            <a:pPr marL="371475" indent="-561975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Members: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 err="1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Shushu</a:t>
            </a: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 Yi (Ph.D., graduated from Nanjing University)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 err="1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Xiurui</a:t>
            </a: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 Pan (intern @ Tsinghua University)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Li Peng (intern @ HUST)</a:t>
            </a:r>
          </a:p>
          <a:p>
            <a:pPr lvl="1" indent="-419100" fontAlgn="base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 err="1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Yuda</a:t>
            </a: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 An, </a:t>
            </a:r>
            <a:r>
              <a:rPr lang="en-US" altLang="zh-CN" dirty="0" err="1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Zeyu</a:t>
            </a: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 Li (interns @ Peking University)</a:t>
            </a:r>
          </a:p>
          <a:p>
            <a:pPr marL="371475" indent="-561975" fontAlgn="base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Char char="l"/>
              <a:tabLst>
                <a:tab pos="1206500" algn="l"/>
                <a:tab pos="2057400" algn="l"/>
                <a:tab pos="5092700" algn="l"/>
              </a:tabLst>
            </a:pPr>
            <a:r>
              <a:rPr lang="en-US" altLang="zh-CN" dirty="0">
                <a:solidFill>
                  <a:srgbClr val="000000"/>
                </a:solidFill>
                <a:ea typeface="黑体" panose="02010609060101010101" pitchFamily="49" charset="-122"/>
                <a:sym typeface="+mn-ea"/>
              </a:rPr>
              <a:t>Research collaborators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1D0F8EA-8230-9643-4DAA-E02001D613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CHASE Lab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73CC87-A675-4F96-800D-C4430741D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4863250"/>
            <a:ext cx="2362200" cy="1466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A342EB5-7420-43A9-9036-E80F96F9F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05" y="5393447"/>
            <a:ext cx="4057650" cy="8763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0A7456-EC57-44DF-B490-F03919ECA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850" y="5045827"/>
            <a:ext cx="1524000" cy="131445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84A4B0C-64B6-4A76-97A0-087C281013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4600" y="5067242"/>
            <a:ext cx="2843482" cy="127161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10B731A-D516-4109-BB53-39312921AF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59769" y="3540038"/>
            <a:ext cx="1453754" cy="146685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E68AD80-DDA4-466B-8A6A-83EA112E3E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9878" y="3455835"/>
            <a:ext cx="1911660" cy="152087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DB76C4F-1850-4F71-964F-CEA93970ED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8411" y="2595350"/>
            <a:ext cx="3155112" cy="86048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C3E322E8-B545-4C8F-9114-B04D47948C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56169" y="835054"/>
            <a:ext cx="2657354" cy="947036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7D25FFD-D4D3-4C15-B3FF-3B927E940C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6341" y="1693636"/>
            <a:ext cx="1743076" cy="87153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3454ECE1-937C-42D4-AA84-35916398F8F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94723" y="1766724"/>
            <a:ext cx="1391618" cy="78336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788D18A3-1F4F-4E16-9F66-823B9DE55E6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08110" y="926593"/>
            <a:ext cx="2782422" cy="74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42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1D0F8EA-8230-9643-4DAA-E02001D613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We are hiring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49E20DD-A80B-461B-AEC0-BD4C6EC43584}"/>
              </a:ext>
            </a:extLst>
          </p:cNvPr>
          <p:cNvSpPr txBox="1"/>
          <p:nvPr/>
        </p:nvSpPr>
        <p:spPr>
          <a:xfrm>
            <a:off x="48483" y="1783458"/>
            <a:ext cx="1214351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/>
              <a:t>If you are interested in CA, storage or research,</a:t>
            </a:r>
          </a:p>
          <a:p>
            <a:pPr algn="ctr"/>
            <a:r>
              <a:rPr lang="en-US" altLang="zh-CN" sz="4800" b="1" dirty="0"/>
              <a:t>please send your information to</a:t>
            </a:r>
          </a:p>
          <a:p>
            <a:pPr algn="ctr"/>
            <a:r>
              <a:rPr lang="en-US" altLang="zh-CN" sz="4800" b="1" dirty="0">
                <a:solidFill>
                  <a:srgbClr val="0070C0"/>
                </a:solidFill>
              </a:rPr>
              <a:t>jiez@pku.edu.cn</a:t>
            </a:r>
            <a:endParaRPr lang="zh-CN" altLang="en-US" sz="4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077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2A46BA-8FD1-4D49-802D-CE21C5AC8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C007A3-F1A6-4348-B6A3-61B60D2DA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Computer Organization And Design: The Hardware/Software Interface (David a. Patterson, John L. Hennessy) Chapter 1, 2</a:t>
            </a:r>
          </a:p>
          <a:p>
            <a:r>
              <a:rPr lang="en-US" altLang="zh-CN" dirty="0">
                <a:hlinkClick r:id="rId2"/>
              </a:rPr>
              <a:t>Moore's law – Wikipedia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Computer Hierarchy (alanclements.org)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Understanding the Layers of a Computer System - </a:t>
            </a:r>
            <a:r>
              <a:rPr lang="en-US" altLang="zh-CN" dirty="0" err="1">
                <a:hlinkClick r:id="rId4"/>
              </a:rPr>
              <a:t>Secplicity</a:t>
            </a:r>
            <a:r>
              <a:rPr lang="en-US" altLang="zh-CN" dirty="0">
                <a:hlinkClick r:id="rId4"/>
              </a:rPr>
              <a:t> - Security Simplified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523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0F48-F552-4414-A9CB-6B8B3890D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Computer Architecture </a:t>
            </a:r>
            <a:r>
              <a:rPr lang="en-US" altLang="ko-KR" i="1" dirty="0">
                <a:solidFill>
                  <a:srgbClr val="143197"/>
                </a:solidFill>
              </a:rPr>
              <a:t>Definition</a:t>
            </a:r>
            <a:endParaRPr lang="ko-KR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7B1EEB8A-D21D-352B-C280-1E57850FB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4049475-4ECE-4637-AB67-EA0EDBDC5B44}"/>
              </a:ext>
            </a:extLst>
          </p:cNvPr>
          <p:cNvSpPr txBox="1">
            <a:spLocks/>
          </p:cNvSpPr>
          <p:nvPr/>
        </p:nvSpPr>
        <p:spPr>
          <a:xfrm>
            <a:off x="313267" y="870940"/>
            <a:ext cx="8463690" cy="466811"/>
          </a:xfrm>
          <a:prstGeom prst="rect">
            <a:avLst/>
          </a:prstGeom>
        </p:spPr>
        <p:txBody>
          <a:bodyPr/>
          <a:lstStyle>
            <a:lvl1pPr marL="180975" indent="-1809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4375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90600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7300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ko-KR" b="1" dirty="0">
                <a:solidFill>
                  <a:srgbClr val="143197"/>
                </a:solidFill>
              </a:rPr>
              <a:t> Bridge application and technology</a:t>
            </a:r>
            <a:endParaRPr lang="ko-KR" altLang="en-US" b="1" dirty="0">
              <a:solidFill>
                <a:srgbClr val="143197"/>
              </a:solidFill>
            </a:endParaRPr>
          </a:p>
        </p:txBody>
      </p:sp>
      <p:sp>
        <p:nvSpPr>
          <p:cNvPr id="7" name="Arrow: Up-Down 6">
            <a:extLst>
              <a:ext uri="{FF2B5EF4-FFF2-40B4-BE49-F238E27FC236}">
                <a16:creationId xmlns:a16="http://schemas.microsoft.com/office/drawing/2014/main" id="{C5082D74-BEC7-46C8-8FF0-3D33E8734C01}"/>
              </a:ext>
            </a:extLst>
          </p:cNvPr>
          <p:cNvSpPr/>
          <p:nvPr/>
        </p:nvSpPr>
        <p:spPr>
          <a:xfrm>
            <a:off x="2349038" y="2006981"/>
            <a:ext cx="566057" cy="3680452"/>
          </a:xfrm>
          <a:prstGeom prst="upDownArrow">
            <a:avLst/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6A602-4681-4C33-8262-748C2E6020FA}"/>
              </a:ext>
            </a:extLst>
          </p:cNvPr>
          <p:cNvSpPr txBox="1"/>
          <p:nvPr/>
        </p:nvSpPr>
        <p:spPr>
          <a:xfrm>
            <a:off x="3128083" y="2625614"/>
            <a:ext cx="5648875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C00000"/>
                </a:solidFill>
              </a:rPr>
              <a:t>Gap too large </a:t>
            </a:r>
            <a:r>
              <a:rPr lang="en-US" altLang="ko-KR" sz="3000" dirty="0"/>
              <a:t>to bridge in one step</a:t>
            </a:r>
          </a:p>
          <a:p>
            <a:r>
              <a:rPr lang="en-US" altLang="ko-KR" sz="2500" dirty="0">
                <a:sym typeface="Wingdings" panose="05000000000000000000" pitchFamily="2" charset="2"/>
              </a:rPr>
              <a:t> </a:t>
            </a:r>
            <a:r>
              <a:rPr lang="en-US" altLang="ko-KR" sz="2500" b="1" dirty="0">
                <a:solidFill>
                  <a:srgbClr val="143197"/>
                </a:solidFill>
                <a:sym typeface="Wingdings" panose="05000000000000000000" pitchFamily="2" charset="2"/>
              </a:rPr>
              <a:t>Computer Architecture: </a:t>
            </a:r>
            <a:r>
              <a:rPr lang="en-US" altLang="ko-KR" sz="2500" dirty="0">
                <a:sym typeface="Wingdings" panose="05000000000000000000" pitchFamily="2" charset="2"/>
              </a:rPr>
              <a:t>develop </a:t>
            </a:r>
            <a:r>
              <a:rPr lang="en-US" altLang="ko-KR" sz="2500" dirty="0">
                <a:solidFill>
                  <a:srgbClr val="143197"/>
                </a:solidFill>
                <a:sym typeface="Wingdings" panose="05000000000000000000" pitchFamily="2" charset="2"/>
              </a:rPr>
              <a:t>abstraction and implementation </a:t>
            </a:r>
            <a:r>
              <a:rPr lang="en-US" altLang="ko-KR" sz="2500" dirty="0">
                <a:sym typeface="Wingdings" panose="05000000000000000000" pitchFamily="2" charset="2"/>
              </a:rPr>
              <a:t>layers to execute information processing </a:t>
            </a:r>
            <a:r>
              <a:rPr lang="en-US" altLang="ko-KR" sz="2500" dirty="0">
                <a:solidFill>
                  <a:srgbClr val="143197"/>
                </a:solidFill>
                <a:sym typeface="Wingdings" panose="05000000000000000000" pitchFamily="2" charset="2"/>
              </a:rPr>
              <a:t>application</a:t>
            </a:r>
            <a:r>
              <a:rPr lang="en-US" altLang="ko-KR" sz="2500" dirty="0">
                <a:sym typeface="Wingdings" panose="05000000000000000000" pitchFamily="2" charset="2"/>
              </a:rPr>
              <a:t> efficiently using available fabrication </a:t>
            </a:r>
            <a:r>
              <a:rPr lang="en-US" altLang="ko-KR" sz="2500" dirty="0">
                <a:solidFill>
                  <a:srgbClr val="143197"/>
                </a:solidFill>
                <a:sym typeface="Wingdings" panose="05000000000000000000" pitchFamily="2" charset="2"/>
              </a:rPr>
              <a:t>technology</a:t>
            </a:r>
            <a:endParaRPr lang="ko-KR" altLang="en-US" sz="2500" dirty="0">
              <a:solidFill>
                <a:srgbClr val="143197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1B2F44A-A55D-4614-9633-B1AB13265DC5}"/>
              </a:ext>
            </a:extLst>
          </p:cNvPr>
          <p:cNvSpPr/>
          <p:nvPr/>
        </p:nvSpPr>
        <p:spPr>
          <a:xfrm>
            <a:off x="720716" y="1374261"/>
            <a:ext cx="3822700" cy="452310"/>
          </a:xfrm>
          <a:prstGeom prst="roundRect">
            <a:avLst>
              <a:gd name="adj" fmla="val 24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9145D15-4936-4B2B-9474-7F0E8554512D}"/>
              </a:ext>
            </a:extLst>
          </p:cNvPr>
          <p:cNvSpPr/>
          <p:nvPr/>
        </p:nvSpPr>
        <p:spPr>
          <a:xfrm>
            <a:off x="720716" y="5902256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7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CFF14-1902-4E16-ABD9-6F4EF365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Abstraction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B8C021-B203-4CB1-B25E-27DBCE78E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Better develop</a:t>
            </a:r>
          </a:p>
          <a:p>
            <a:pPr lvl="1"/>
            <a:r>
              <a:rPr lang="en-US" altLang="zh-CN" dirty="0"/>
              <a:t>The Moore’s law</a:t>
            </a:r>
          </a:p>
          <a:p>
            <a:pPr lvl="1"/>
            <a:r>
              <a:rPr lang="en-US" altLang="zh-CN" dirty="0"/>
              <a:t>Years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development</a:t>
            </a:r>
          </a:p>
          <a:p>
            <a:pPr lvl="2"/>
            <a:r>
              <a:rPr lang="en-US" altLang="zh-CN" dirty="0"/>
              <a:t>More layers, the quicker</a:t>
            </a:r>
          </a:p>
          <a:p>
            <a:pPr lvl="1"/>
            <a:endParaRPr lang="zh-CN" altLang="en-US" dirty="0"/>
          </a:p>
        </p:txBody>
      </p:sp>
      <p:pic>
        <p:nvPicPr>
          <p:cNvPr id="2050" name="Picture 2" descr="refer to caption">
            <a:extLst>
              <a:ext uri="{FF2B5EF4-FFF2-40B4-BE49-F238E27FC236}">
                <a16:creationId xmlns:a16="http://schemas.microsoft.com/office/drawing/2014/main" id="{A6002AA1-76B7-4C6B-B7DE-FCC69C833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0295" y="1370352"/>
            <a:ext cx="7112070" cy="5261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095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CFF14-1902-4E16-ABD9-6F4EF365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Abstraction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B8C021-B203-4CB1-B25E-27DBCE78E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Better use</a:t>
            </a:r>
          </a:p>
          <a:p>
            <a:pPr lvl="1"/>
            <a:r>
              <a:rPr lang="en-US" altLang="zh-CN" dirty="0"/>
              <a:t>abstracts out low-level implementation details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en-US" altLang="zh-CN" dirty="0"/>
              <a:t>Good or not?</a:t>
            </a:r>
          </a:p>
          <a:p>
            <a:endParaRPr lang="en-US" altLang="zh-CN" dirty="0"/>
          </a:p>
          <a:p>
            <a:r>
              <a:rPr lang="en-US" altLang="zh-CN" dirty="0"/>
              <a:t>What is the bottleneck of today’s software?</a:t>
            </a:r>
          </a:p>
          <a:p>
            <a:pPr lvl="1"/>
            <a:r>
              <a:rPr lang="en-US" altLang="zh-CN" dirty="0"/>
              <a:t>Memory? No</a:t>
            </a:r>
          </a:p>
          <a:p>
            <a:pPr lvl="1"/>
            <a:r>
              <a:rPr lang="en-US" altLang="zh-CN" dirty="0"/>
              <a:t>Bandwidth? May not</a:t>
            </a:r>
          </a:p>
          <a:p>
            <a:pPr lvl="1"/>
            <a:r>
              <a:rPr lang="en-US" altLang="zh-CN" dirty="0"/>
              <a:t>…</a:t>
            </a:r>
          </a:p>
          <a:p>
            <a:pPr lvl="1"/>
            <a:r>
              <a:rPr lang="en-US" altLang="zh-CN" dirty="0"/>
              <a:t>Energy inefficiency</a:t>
            </a:r>
          </a:p>
          <a:p>
            <a:pPr lvl="2"/>
            <a:r>
              <a:rPr lang="en-US" altLang="zh-CN" dirty="0"/>
              <a:t>3GW for Google’s data center</a:t>
            </a:r>
          </a:p>
          <a:p>
            <a:pPr lvl="2"/>
            <a:r>
              <a:rPr lang="en-US" altLang="zh-CN" dirty="0"/>
              <a:t>800MW for Meta’s data center</a:t>
            </a:r>
          </a:p>
        </p:txBody>
      </p:sp>
    </p:spTree>
    <p:extLst>
      <p:ext uri="{BB962C8B-B14F-4D97-AF65-F5344CB8AC3E}">
        <p14:creationId xmlns:p14="http://schemas.microsoft.com/office/powerpoint/2010/main" val="300193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7165-00DE-4571-8B21-9DD4125AB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Computer System Stack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EE1D98-F49A-4035-9876-0852543E46CF}"/>
              </a:ext>
            </a:extLst>
          </p:cNvPr>
          <p:cNvGrpSpPr/>
          <p:nvPr/>
        </p:nvGrpSpPr>
        <p:grpSpPr>
          <a:xfrm>
            <a:off x="1561265" y="2083399"/>
            <a:ext cx="785908" cy="3252750"/>
            <a:chOff x="37265" y="1969099"/>
            <a:chExt cx="785908" cy="32527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79B6AC8-5DB3-4A9A-9B2D-641EA0CB77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55" t="5513" r="30918" b="4048"/>
            <a:stretch/>
          </p:blipFill>
          <p:spPr>
            <a:xfrm>
              <a:off x="418406" y="2770208"/>
              <a:ext cx="404767" cy="158756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8F2BF0-7B8D-4FDB-B3B3-8D24DFA72528}"/>
                </a:ext>
              </a:extLst>
            </p:cNvPr>
            <p:cNvSpPr txBox="1"/>
            <p:nvPr/>
          </p:nvSpPr>
          <p:spPr>
            <a:xfrm rot="16200000">
              <a:off x="-1358277" y="3364641"/>
              <a:ext cx="325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4319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 Architecture</a:t>
              </a:r>
              <a:endParaRPr lang="ko-KR" altLang="en-US" sz="2400" b="1" dirty="0">
                <a:solidFill>
                  <a:srgbClr val="143197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E2E6CE0-E8D5-4113-8E87-5D044B8F849F}"/>
              </a:ext>
            </a:extLst>
          </p:cNvPr>
          <p:cNvSpPr/>
          <p:nvPr/>
        </p:nvSpPr>
        <p:spPr>
          <a:xfrm>
            <a:off x="2414050" y="4814294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D5C4AD1-69A0-4E26-BEA0-D85E2074D4EB}"/>
              </a:ext>
            </a:extLst>
          </p:cNvPr>
          <p:cNvSpPr/>
          <p:nvPr/>
        </p:nvSpPr>
        <p:spPr>
          <a:xfrm>
            <a:off x="2414050" y="5719890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369A801-D004-4994-8BED-FB4342659F57}"/>
              </a:ext>
            </a:extLst>
          </p:cNvPr>
          <p:cNvSpPr/>
          <p:nvPr/>
        </p:nvSpPr>
        <p:spPr>
          <a:xfrm>
            <a:off x="2414050" y="5267094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F149C93-FFF4-4DE4-A70C-B8C59F6EEA10}"/>
              </a:ext>
            </a:extLst>
          </p:cNvPr>
          <p:cNvSpPr/>
          <p:nvPr/>
        </p:nvSpPr>
        <p:spPr>
          <a:xfrm>
            <a:off x="2408294" y="4347314"/>
            <a:ext cx="3834212" cy="475664"/>
          </a:xfrm>
          <a:prstGeom prst="roundRect">
            <a:avLst>
              <a:gd name="adj" fmla="val 24911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 Level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8C04EFC-6AEB-4A99-91EE-09BECC1FB76B}"/>
              </a:ext>
            </a:extLst>
          </p:cNvPr>
          <p:cNvSpPr/>
          <p:nvPr/>
        </p:nvSpPr>
        <p:spPr>
          <a:xfrm>
            <a:off x="2414248" y="2541389"/>
            <a:ext cx="3822700" cy="475664"/>
          </a:xfrm>
          <a:prstGeom prst="roundRect">
            <a:avLst>
              <a:gd name="adj" fmla="val 24911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B4E52ED-5BC6-4C96-B2AA-69C3BDA617B4}"/>
              </a:ext>
            </a:extLst>
          </p:cNvPr>
          <p:cNvSpPr/>
          <p:nvPr/>
        </p:nvSpPr>
        <p:spPr>
          <a:xfrm>
            <a:off x="2414050" y="3003094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2585E94-3979-4C04-84E4-E4784E34E893}"/>
              </a:ext>
            </a:extLst>
          </p:cNvPr>
          <p:cNvSpPr/>
          <p:nvPr/>
        </p:nvSpPr>
        <p:spPr>
          <a:xfrm>
            <a:off x="2414050" y="3455894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3D71EA6-B2C4-407D-BEBA-D2B98755743B}"/>
              </a:ext>
            </a:extLst>
          </p:cNvPr>
          <p:cNvSpPr/>
          <p:nvPr/>
        </p:nvSpPr>
        <p:spPr>
          <a:xfrm>
            <a:off x="2414050" y="3908694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0A248FF-B9C9-4F49-95AA-382DFC5B9C7F}"/>
              </a:ext>
            </a:extLst>
          </p:cNvPr>
          <p:cNvSpPr/>
          <p:nvPr/>
        </p:nvSpPr>
        <p:spPr>
          <a:xfrm>
            <a:off x="2414050" y="3452210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2468668-7611-4FEF-87DA-939CD820D65E}"/>
              </a:ext>
            </a:extLst>
          </p:cNvPr>
          <p:cNvSpPr/>
          <p:nvPr/>
        </p:nvSpPr>
        <p:spPr>
          <a:xfrm>
            <a:off x="2414050" y="2992237"/>
            <a:ext cx="3822700" cy="467900"/>
          </a:xfrm>
          <a:prstGeom prst="roundRect">
            <a:avLst>
              <a:gd name="adj" fmla="val 30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EC570CD-B5CF-4AD9-80BB-3BD3732B7464}"/>
              </a:ext>
            </a:extLst>
          </p:cNvPr>
          <p:cNvSpPr/>
          <p:nvPr/>
        </p:nvSpPr>
        <p:spPr>
          <a:xfrm>
            <a:off x="2414050" y="3914189"/>
            <a:ext cx="3816548" cy="452310"/>
          </a:xfrm>
          <a:prstGeom prst="roundRect">
            <a:avLst>
              <a:gd name="adj" fmla="val 24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F70669C-06B3-4873-B0B6-44D30F3B1DBE}"/>
              </a:ext>
            </a:extLst>
          </p:cNvPr>
          <p:cNvGrpSpPr/>
          <p:nvPr/>
        </p:nvGrpSpPr>
        <p:grpSpPr>
          <a:xfrm>
            <a:off x="2414050" y="2520085"/>
            <a:ext cx="3823096" cy="482520"/>
            <a:chOff x="905329" y="2828636"/>
            <a:chExt cx="3823096" cy="514500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4C3C31B-D1AC-43E8-A756-C023759277D5}"/>
                </a:ext>
              </a:extLst>
            </p:cNvPr>
            <p:cNvSpPr/>
            <p:nvPr/>
          </p:nvSpPr>
          <p:spPr>
            <a:xfrm>
              <a:off x="905329" y="2860848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9CAEF2"/>
            </a:solidFill>
            <a:ln w="28575">
              <a:solidFill>
                <a:srgbClr val="7790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2BD15A3-E114-4F54-921E-536B7632EAD0}"/>
                </a:ext>
              </a:extLst>
            </p:cNvPr>
            <p:cNvSpPr/>
            <p:nvPr/>
          </p:nvSpPr>
          <p:spPr>
            <a:xfrm flipV="1">
              <a:off x="905329" y="3101992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143197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8286D88-FA34-4425-86DE-05A280D245A8}"/>
                </a:ext>
              </a:extLst>
            </p:cNvPr>
            <p:cNvSpPr/>
            <p:nvPr/>
          </p:nvSpPr>
          <p:spPr>
            <a:xfrm>
              <a:off x="911481" y="3077532"/>
              <a:ext cx="3810792" cy="150666"/>
            </a:xfrm>
            <a:prstGeom prst="rect">
              <a:avLst/>
            </a:prstGeom>
            <a:solidFill>
              <a:srgbClr val="9CA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B4E5443-0992-4439-8C5D-C2814436B3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28029" y="3028694"/>
              <a:ext cx="396" cy="193870"/>
            </a:xfrm>
            <a:prstGeom prst="line">
              <a:avLst/>
            </a:prstGeom>
            <a:ln w="28575">
              <a:solidFill>
                <a:srgbClr val="7790E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EDDA867-43D2-4AE6-BACB-53826F114E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5329" y="3028694"/>
              <a:ext cx="396" cy="193870"/>
            </a:xfrm>
            <a:prstGeom prst="line">
              <a:avLst/>
            </a:prstGeom>
            <a:ln w="28575">
              <a:solidFill>
                <a:srgbClr val="7790E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D5D64CA-B43D-4254-94E2-27A80083E39E}"/>
                </a:ext>
              </a:extLst>
            </p:cNvPr>
            <p:cNvSpPr txBox="1"/>
            <p:nvPr/>
          </p:nvSpPr>
          <p:spPr>
            <a:xfrm>
              <a:off x="1563264" y="2828636"/>
              <a:ext cx="2517036" cy="492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Operating Systems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F57E282-BD7E-4455-8328-00F2EBEB380A}"/>
              </a:ext>
            </a:extLst>
          </p:cNvPr>
          <p:cNvGrpSpPr/>
          <p:nvPr/>
        </p:nvGrpSpPr>
        <p:grpSpPr>
          <a:xfrm>
            <a:off x="2414050" y="4358576"/>
            <a:ext cx="3823096" cy="461665"/>
            <a:chOff x="5883729" y="3582317"/>
            <a:chExt cx="3823096" cy="492262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58E5E60-7838-4C2C-BB35-A8168A0A973D}"/>
                </a:ext>
              </a:extLst>
            </p:cNvPr>
            <p:cNvGrpSpPr/>
            <p:nvPr/>
          </p:nvGrpSpPr>
          <p:grpSpPr>
            <a:xfrm flipV="1">
              <a:off x="5883729" y="3582763"/>
              <a:ext cx="3823096" cy="482288"/>
              <a:chOff x="5883729" y="3582763"/>
              <a:chExt cx="3823096" cy="48228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5B77E8E-9C86-407D-A856-DB1D61CB0093}"/>
                  </a:ext>
                </a:extLst>
              </p:cNvPr>
              <p:cNvSpPr/>
              <p:nvPr/>
            </p:nvSpPr>
            <p:spPr>
              <a:xfrm>
                <a:off x="5883729" y="3582763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9CAEF2"/>
              </a:solidFill>
              <a:ln w="28575">
                <a:solidFill>
                  <a:srgbClr val="7790E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BEB116C-687D-4442-B3E9-2798D54A973C}"/>
                  </a:ext>
                </a:extLst>
              </p:cNvPr>
              <p:cNvSpPr/>
              <p:nvPr/>
            </p:nvSpPr>
            <p:spPr>
              <a:xfrm flipV="1">
                <a:off x="5883729" y="3823907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143197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BF1E1C4-24AB-423F-AACB-E8762DD20E55}"/>
                  </a:ext>
                </a:extLst>
              </p:cNvPr>
              <p:cNvSpPr/>
              <p:nvPr/>
            </p:nvSpPr>
            <p:spPr>
              <a:xfrm>
                <a:off x="5889881" y="3793097"/>
                <a:ext cx="3810792" cy="144092"/>
              </a:xfrm>
              <a:prstGeom prst="rect">
                <a:avLst/>
              </a:prstGeom>
              <a:solidFill>
                <a:srgbClr val="9CAE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883B952-3B96-42D1-A951-EA52FAD8C7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7064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B89D3603-7C56-44DC-9CF9-9D5B3C99C9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837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94980AF-0530-4DDC-97DF-1861F0350CF2}"/>
                </a:ext>
              </a:extLst>
            </p:cNvPr>
            <p:cNvSpPr txBox="1"/>
            <p:nvPr/>
          </p:nvSpPr>
          <p:spPr>
            <a:xfrm>
              <a:off x="7024676" y="3582317"/>
              <a:ext cx="1540806" cy="4922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Gate Level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354CBF13-1BC2-43F7-95C2-D3948D931288}"/>
              </a:ext>
            </a:extLst>
          </p:cNvPr>
          <p:cNvSpPr/>
          <p:nvPr/>
        </p:nvSpPr>
        <p:spPr>
          <a:xfrm>
            <a:off x="2404072" y="4352804"/>
            <a:ext cx="3844190" cy="478371"/>
          </a:xfrm>
          <a:prstGeom prst="roundRect">
            <a:avLst>
              <a:gd name="adj" fmla="val 2491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8BCB9AC-C760-417D-8B23-0BCFC2C6D2AB}"/>
              </a:ext>
            </a:extLst>
          </p:cNvPr>
          <p:cNvSpPr/>
          <p:nvPr/>
        </p:nvSpPr>
        <p:spPr>
          <a:xfrm>
            <a:off x="2410041" y="2549301"/>
            <a:ext cx="3832648" cy="478371"/>
          </a:xfrm>
          <a:prstGeom prst="roundRect">
            <a:avLst>
              <a:gd name="adj" fmla="val 20929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F19B6CC2-4EB5-4E2A-8BEF-8EDCF96465E7}"/>
              </a:ext>
            </a:extLst>
          </p:cNvPr>
          <p:cNvSpPr/>
          <p:nvPr/>
        </p:nvSpPr>
        <p:spPr>
          <a:xfrm>
            <a:off x="2409843" y="4806566"/>
            <a:ext cx="3832648" cy="454884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4F9E78E3-4BFB-48B0-B555-85F7B1A1B9C2}"/>
              </a:ext>
            </a:extLst>
          </p:cNvPr>
          <p:cNvSpPr/>
          <p:nvPr/>
        </p:nvSpPr>
        <p:spPr>
          <a:xfrm>
            <a:off x="2409843" y="5720491"/>
            <a:ext cx="3832648" cy="454884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08DC8F42-B7C5-4D64-9FF7-EF5D7A906C60}"/>
              </a:ext>
            </a:extLst>
          </p:cNvPr>
          <p:cNvSpPr/>
          <p:nvPr/>
        </p:nvSpPr>
        <p:spPr>
          <a:xfrm>
            <a:off x="2409843" y="5271468"/>
            <a:ext cx="3832648" cy="454884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92B25A59-0346-4E10-A903-8C14D0219F32}"/>
              </a:ext>
            </a:extLst>
          </p:cNvPr>
          <p:cNvSpPr/>
          <p:nvPr/>
        </p:nvSpPr>
        <p:spPr>
          <a:xfrm>
            <a:off x="2409843" y="3004108"/>
            <a:ext cx="3832648" cy="454884"/>
          </a:xfrm>
          <a:prstGeom prst="roundRect">
            <a:avLst>
              <a:gd name="adj" fmla="val 2168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B90B2FEA-656C-4C1A-979C-ED7D5115C677}"/>
              </a:ext>
            </a:extLst>
          </p:cNvPr>
          <p:cNvSpPr/>
          <p:nvPr/>
        </p:nvSpPr>
        <p:spPr>
          <a:xfrm>
            <a:off x="2409843" y="3449960"/>
            <a:ext cx="3832648" cy="454884"/>
          </a:xfrm>
          <a:prstGeom prst="roundRect">
            <a:avLst>
              <a:gd name="adj" fmla="val 24479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D112C735-7C80-48DC-9497-6E79A89AA637}"/>
              </a:ext>
            </a:extLst>
          </p:cNvPr>
          <p:cNvSpPr/>
          <p:nvPr/>
        </p:nvSpPr>
        <p:spPr>
          <a:xfrm>
            <a:off x="2409843" y="3908512"/>
            <a:ext cx="3832648" cy="454884"/>
          </a:xfrm>
          <a:prstGeom prst="roundRect">
            <a:avLst>
              <a:gd name="adj" fmla="val 23083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F5F23E-EEA8-412B-8D85-8C6351E35AD7}"/>
              </a:ext>
            </a:extLst>
          </p:cNvPr>
          <p:cNvSpPr/>
          <p:nvPr/>
        </p:nvSpPr>
        <p:spPr>
          <a:xfrm>
            <a:off x="2414050" y="1609770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FBE49A0-FADB-4B50-89F1-A61A6B1BD5E2}"/>
              </a:ext>
            </a:extLst>
          </p:cNvPr>
          <p:cNvSpPr/>
          <p:nvPr/>
        </p:nvSpPr>
        <p:spPr>
          <a:xfrm>
            <a:off x="2414050" y="2072095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D70EF3A-17AA-4D78-8335-A7ED91F8ACC5}"/>
              </a:ext>
            </a:extLst>
          </p:cNvPr>
          <p:cNvSpPr/>
          <p:nvPr/>
        </p:nvSpPr>
        <p:spPr>
          <a:xfrm>
            <a:off x="2409843" y="1612578"/>
            <a:ext cx="3832648" cy="454884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2BA7EAE-672E-4008-9BEA-D6575F4CEEEA}"/>
              </a:ext>
            </a:extLst>
          </p:cNvPr>
          <p:cNvSpPr/>
          <p:nvPr/>
        </p:nvSpPr>
        <p:spPr>
          <a:xfrm>
            <a:off x="2409843" y="2087005"/>
            <a:ext cx="3832648" cy="454884"/>
          </a:xfrm>
          <a:prstGeom prst="roundRect">
            <a:avLst>
              <a:gd name="adj" fmla="val 23083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3E742EA-7A41-45D0-AB9D-9F88867FCBEF}"/>
              </a:ext>
            </a:extLst>
          </p:cNvPr>
          <p:cNvSpPr/>
          <p:nvPr/>
        </p:nvSpPr>
        <p:spPr>
          <a:xfrm>
            <a:off x="2414050" y="1156970"/>
            <a:ext cx="3822700" cy="452310"/>
          </a:xfrm>
          <a:prstGeom prst="roundRect">
            <a:avLst>
              <a:gd name="adj" fmla="val 24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Callout: Line with No Border 66">
            <a:extLst>
              <a:ext uri="{FF2B5EF4-FFF2-40B4-BE49-F238E27FC236}">
                <a16:creationId xmlns:a16="http://schemas.microsoft.com/office/drawing/2014/main" id="{1D77AA05-1A4E-405E-8FB0-D8CB9D880974}"/>
              </a:ext>
            </a:extLst>
          </p:cNvPr>
          <p:cNvSpPr/>
          <p:nvPr/>
        </p:nvSpPr>
        <p:spPr>
          <a:xfrm>
            <a:off x="6900031" y="968295"/>
            <a:ext cx="3492762" cy="632402"/>
          </a:xfrm>
          <a:prstGeom prst="callout1">
            <a:avLst>
              <a:gd name="adj1" fmla="val 42849"/>
              <a:gd name="adj2" fmla="val -2061"/>
              <a:gd name="adj3" fmla="val 61290"/>
              <a:gd name="adj4" fmla="val -18698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Ex) Sort an array of numbers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2,6,3,8,4,5 </a:t>
            </a:r>
            <a:r>
              <a:rPr lang="en-US" altLang="ko-KR" sz="2000" dirty="0">
                <a:solidFill>
                  <a:schemeClr val="tx1"/>
                </a:solidFill>
                <a:sym typeface="Wingdings" panose="05000000000000000000" pitchFamily="2" charset="2"/>
              </a:rPr>
              <a:t> 2,3,4,5,6,8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68" name="Callout: Line with No Border 67">
            <a:extLst>
              <a:ext uri="{FF2B5EF4-FFF2-40B4-BE49-F238E27FC236}">
                <a16:creationId xmlns:a16="http://schemas.microsoft.com/office/drawing/2014/main" id="{0D580504-3512-4C53-A028-40E5FAD02719}"/>
              </a:ext>
            </a:extLst>
          </p:cNvPr>
          <p:cNvSpPr/>
          <p:nvPr/>
        </p:nvSpPr>
        <p:spPr>
          <a:xfrm>
            <a:off x="6900031" y="1897086"/>
            <a:ext cx="3767969" cy="987423"/>
          </a:xfrm>
          <a:prstGeom prst="callout1">
            <a:avLst>
              <a:gd name="adj1" fmla="val 7174"/>
              <a:gd name="adj2" fmla="val -1760"/>
              <a:gd name="adj3" fmla="val -7114"/>
              <a:gd name="adj4" fmla="val -17352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spc="-100" dirty="0">
                <a:solidFill>
                  <a:schemeClr val="tx1"/>
                </a:solidFill>
              </a:rPr>
              <a:t>Out-of-place selection sort algorithm</a:t>
            </a:r>
          </a:p>
          <a:p>
            <a:pPr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 Find </a:t>
            </a:r>
            <a:r>
              <a:rPr lang="en-US" altLang="ko-KR" i="1" dirty="0">
                <a:solidFill>
                  <a:schemeClr val="tx1"/>
                </a:solidFill>
              </a:rPr>
              <a:t>min</a:t>
            </a:r>
            <a:r>
              <a:rPr lang="en-US" altLang="ko-KR" dirty="0">
                <a:solidFill>
                  <a:schemeClr val="tx1"/>
                </a:solidFill>
              </a:rPr>
              <a:t> number in array</a:t>
            </a:r>
          </a:p>
          <a:p>
            <a:pPr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 Move </a:t>
            </a:r>
            <a:r>
              <a:rPr lang="en-US" altLang="ko-KR" i="1" dirty="0">
                <a:solidFill>
                  <a:schemeClr val="tx1"/>
                </a:solidFill>
              </a:rPr>
              <a:t>min</a:t>
            </a:r>
            <a:r>
              <a:rPr lang="en-US" altLang="ko-KR" dirty="0">
                <a:solidFill>
                  <a:schemeClr val="tx1"/>
                </a:solidFill>
              </a:rPr>
              <a:t> number into output array</a:t>
            </a:r>
          </a:p>
          <a:p>
            <a:pPr>
              <a:buAutoNum type="arabicPeriod"/>
            </a:pPr>
            <a:r>
              <a:rPr lang="en-US" altLang="ko-KR" dirty="0">
                <a:solidFill>
                  <a:schemeClr val="tx1"/>
                </a:solidFill>
              </a:rPr>
              <a:t> Repeat steps 1 &amp; 2 until finished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9" name="Callout: Line with No Border 68">
            <a:extLst>
              <a:ext uri="{FF2B5EF4-FFF2-40B4-BE49-F238E27FC236}">
                <a16:creationId xmlns:a16="http://schemas.microsoft.com/office/drawing/2014/main" id="{895E73BE-D2A7-4DEF-A1C7-B400FA8D2D0F}"/>
              </a:ext>
            </a:extLst>
          </p:cNvPr>
          <p:cNvSpPr/>
          <p:nvPr/>
        </p:nvSpPr>
        <p:spPr>
          <a:xfrm>
            <a:off x="6900032" y="3288239"/>
            <a:ext cx="3767969" cy="454884"/>
          </a:xfrm>
          <a:prstGeom prst="callout1">
            <a:avLst>
              <a:gd name="adj1" fmla="val 20844"/>
              <a:gd name="adj2" fmla="val -3277"/>
              <a:gd name="adj3" fmla="val -216249"/>
              <a:gd name="adj4" fmla="val -16846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r>
              <a:rPr lang="en-US" altLang="ko-KR" sz="2000" b="1" spc="-100" dirty="0">
                <a:solidFill>
                  <a:schemeClr val="tx1"/>
                </a:solidFill>
              </a:rPr>
              <a:t>C implementation of selection sort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24BD60D9-94E4-458E-AD46-FB83B10B8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138" y="3606755"/>
            <a:ext cx="3492761" cy="2753117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F7704EB3-A284-4CE1-BFC7-06F72DFE17D9}"/>
              </a:ext>
            </a:extLst>
          </p:cNvPr>
          <p:cNvSpPr/>
          <p:nvPr/>
        </p:nvSpPr>
        <p:spPr>
          <a:xfrm>
            <a:off x="7915656" y="4279392"/>
            <a:ext cx="2333938" cy="1170432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DD385C4-B2D1-4591-8954-FAB0DC5B4520}"/>
              </a:ext>
            </a:extLst>
          </p:cNvPr>
          <p:cNvSpPr/>
          <p:nvPr/>
        </p:nvSpPr>
        <p:spPr>
          <a:xfrm>
            <a:off x="6900624" y="2137203"/>
            <a:ext cx="2752964" cy="258336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BA3BAE-ACAC-475D-A73C-980CF59EFDA9}"/>
              </a:ext>
            </a:extLst>
          </p:cNvPr>
          <p:cNvSpPr/>
          <p:nvPr/>
        </p:nvSpPr>
        <p:spPr>
          <a:xfrm>
            <a:off x="7915656" y="5449824"/>
            <a:ext cx="2333938" cy="188976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02CB418-9622-4FD5-8699-663AE3B8D5CE}"/>
              </a:ext>
            </a:extLst>
          </p:cNvPr>
          <p:cNvSpPr/>
          <p:nvPr/>
        </p:nvSpPr>
        <p:spPr>
          <a:xfrm>
            <a:off x="6900624" y="2404734"/>
            <a:ext cx="3730111" cy="258336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4DCF33C-CB82-4743-8A1B-AAE3451151B0}"/>
              </a:ext>
            </a:extLst>
          </p:cNvPr>
          <p:cNvSpPr/>
          <p:nvPr/>
        </p:nvSpPr>
        <p:spPr>
          <a:xfrm>
            <a:off x="6900624" y="2672868"/>
            <a:ext cx="3730111" cy="258336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AF853B5-31C0-4F81-9D57-CD77FC3465AC}"/>
              </a:ext>
            </a:extLst>
          </p:cNvPr>
          <p:cNvSpPr/>
          <p:nvPr/>
        </p:nvSpPr>
        <p:spPr>
          <a:xfrm>
            <a:off x="7628554" y="3870018"/>
            <a:ext cx="2752344" cy="220399"/>
          </a:xfrm>
          <a:prstGeom prst="rect">
            <a:avLst/>
          </a:prstGeom>
          <a:solidFill>
            <a:srgbClr val="143197">
              <a:alpha val="2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A20938EA-410B-4FDA-B675-A6254778E142}"/>
              </a:ext>
            </a:extLst>
          </p:cNvPr>
          <p:cNvSpPr/>
          <p:nvPr/>
        </p:nvSpPr>
        <p:spPr>
          <a:xfrm>
            <a:off x="6146461" y="1265785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DF4703F-7D22-47DA-9E0E-A91A43578578}"/>
              </a:ext>
            </a:extLst>
          </p:cNvPr>
          <p:cNvSpPr/>
          <p:nvPr/>
        </p:nvSpPr>
        <p:spPr>
          <a:xfrm>
            <a:off x="6140111" y="1751621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B4E4D47-6F51-4CEC-B007-37E6E8A801BA}"/>
              </a:ext>
            </a:extLst>
          </p:cNvPr>
          <p:cNvSpPr/>
          <p:nvPr/>
        </p:nvSpPr>
        <p:spPr>
          <a:xfrm>
            <a:off x="6146471" y="2236940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文本占位符 8">
            <a:extLst>
              <a:ext uri="{FF2B5EF4-FFF2-40B4-BE49-F238E27FC236}">
                <a16:creationId xmlns:a16="http://schemas.microsoft.com/office/drawing/2014/main" id="{EE468094-56E6-4487-B585-1FB0BEC51C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32025" y="6450013"/>
            <a:ext cx="8016875" cy="407987"/>
          </a:xfrm>
        </p:spPr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1944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indefinit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7" dur="indefinite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0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indefinit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3" dur="indefinite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4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indefinit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2" dur="indefinite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indefinit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8" dur="indefinite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1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4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75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4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4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200"/>
                            </p:stCondLst>
                            <p:childTnLst>
                              <p:par>
                                <p:cTn id="16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4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4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4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4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650"/>
                            </p:stCondLst>
                            <p:childTnLst>
                              <p:par>
                                <p:cTn id="17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4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4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4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4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2100"/>
                            </p:stCondLst>
                            <p:childTnLst>
                              <p:par>
                                <p:cTn id="19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4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4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4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55" grpId="0" animBg="1"/>
      <p:bldP spid="56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8" grpId="0" animBg="1"/>
      <p:bldP spid="8" grpId="1" animBg="1"/>
      <p:bldP spid="8" grpId="2" animBg="1"/>
      <p:bldP spid="10" grpId="0" animBg="1"/>
      <p:bldP spid="10" grpId="1" animBg="1"/>
      <p:bldP spid="57" grpId="0" animBg="1"/>
      <p:bldP spid="57" grpId="1" animBg="1"/>
      <p:bldP spid="59" grpId="0" animBg="1"/>
      <p:bldP spid="59" grpId="1" animBg="1"/>
      <p:bldP spid="9" grpId="0" animBg="1"/>
      <p:bldP spid="9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7" grpId="2" animBg="1"/>
      <p:bldP spid="78" grpId="0" animBg="1"/>
      <p:bldP spid="78" grpId="1" animBg="1"/>
      <p:bldP spid="78" grpId="2" animBg="1"/>
      <p:bldP spid="79" grpId="0" animBg="1"/>
      <p:bldP spid="7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CA3A49CB-0698-47D8-B01A-35D25B84A91C}"/>
              </a:ext>
            </a:extLst>
          </p:cNvPr>
          <p:cNvSpPr/>
          <p:nvPr/>
        </p:nvSpPr>
        <p:spPr>
          <a:xfrm>
            <a:off x="2414050" y="1163320"/>
            <a:ext cx="3822700" cy="452310"/>
          </a:xfrm>
          <a:prstGeom prst="roundRect">
            <a:avLst>
              <a:gd name="adj" fmla="val 24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2E964-40DF-4CEE-B4B6-6821D7820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Computer System Stack</a:t>
            </a:r>
            <a:endParaRPr lang="ko-KR" alt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FD8300D-174C-41E0-A12B-8D840A2A105B}"/>
              </a:ext>
            </a:extLst>
          </p:cNvPr>
          <p:cNvGrpSpPr/>
          <p:nvPr/>
        </p:nvGrpSpPr>
        <p:grpSpPr>
          <a:xfrm>
            <a:off x="1561265" y="2083399"/>
            <a:ext cx="785908" cy="3252750"/>
            <a:chOff x="37265" y="1969099"/>
            <a:chExt cx="785908" cy="3252750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2F2F9247-1A5B-4B17-B51E-1FE2B00A76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55" t="5513" r="30918" b="4048"/>
            <a:stretch/>
          </p:blipFill>
          <p:spPr>
            <a:xfrm>
              <a:off x="418406" y="2770208"/>
              <a:ext cx="404767" cy="1587561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13F9D9-B0BC-4A9B-BE52-C46B8096F9BC}"/>
                </a:ext>
              </a:extLst>
            </p:cNvPr>
            <p:cNvSpPr txBox="1"/>
            <p:nvPr/>
          </p:nvSpPr>
          <p:spPr>
            <a:xfrm rot="16200000">
              <a:off x="-1358277" y="3364641"/>
              <a:ext cx="325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4319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 Architecture</a:t>
              </a:r>
              <a:endParaRPr lang="ko-KR" altLang="en-US" sz="2400" b="1" dirty="0">
                <a:solidFill>
                  <a:srgbClr val="143197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99B7B77-27B8-4E46-B1CF-41E39172D2A0}"/>
              </a:ext>
            </a:extLst>
          </p:cNvPr>
          <p:cNvSpPr/>
          <p:nvPr/>
        </p:nvSpPr>
        <p:spPr>
          <a:xfrm>
            <a:off x="2414050" y="48142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E2294AC-AD4C-40AA-9A7A-10ECA9E8FB3A}"/>
              </a:ext>
            </a:extLst>
          </p:cNvPr>
          <p:cNvSpPr/>
          <p:nvPr/>
        </p:nvSpPr>
        <p:spPr>
          <a:xfrm>
            <a:off x="2414050" y="5719890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D82905E-65C5-4DCD-8BB4-86FB6F69D232}"/>
              </a:ext>
            </a:extLst>
          </p:cNvPr>
          <p:cNvSpPr/>
          <p:nvPr/>
        </p:nvSpPr>
        <p:spPr>
          <a:xfrm>
            <a:off x="2414050" y="5267094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0F364132-35D1-47CE-93BE-1B2A2B86D26E}"/>
              </a:ext>
            </a:extLst>
          </p:cNvPr>
          <p:cNvSpPr/>
          <p:nvPr/>
        </p:nvSpPr>
        <p:spPr>
          <a:xfrm>
            <a:off x="2408294" y="4347314"/>
            <a:ext cx="3834212" cy="475664"/>
          </a:xfrm>
          <a:prstGeom prst="roundRect">
            <a:avLst>
              <a:gd name="adj" fmla="val 2491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49CD931-3F0B-448B-8835-C99586E66BA6}"/>
              </a:ext>
            </a:extLst>
          </p:cNvPr>
          <p:cNvSpPr/>
          <p:nvPr/>
        </p:nvSpPr>
        <p:spPr>
          <a:xfrm>
            <a:off x="2414050" y="34558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1025950-BE9C-4840-8330-61879A657A20}"/>
              </a:ext>
            </a:extLst>
          </p:cNvPr>
          <p:cNvSpPr/>
          <p:nvPr/>
        </p:nvSpPr>
        <p:spPr>
          <a:xfrm>
            <a:off x="2414050" y="39086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F75B89BB-0F23-4D3A-B8BA-830F717F0604}"/>
              </a:ext>
            </a:extLst>
          </p:cNvPr>
          <p:cNvSpPr/>
          <p:nvPr/>
        </p:nvSpPr>
        <p:spPr>
          <a:xfrm>
            <a:off x="2414050" y="1616120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5021E379-6716-415E-80ED-16177BB8BCD7}"/>
              </a:ext>
            </a:extLst>
          </p:cNvPr>
          <p:cNvSpPr/>
          <p:nvPr/>
        </p:nvSpPr>
        <p:spPr>
          <a:xfrm>
            <a:off x="2414050" y="2078445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9263E99F-C10B-4A73-A6DE-9CF466CE4E7D}"/>
              </a:ext>
            </a:extLst>
          </p:cNvPr>
          <p:cNvSpPr/>
          <p:nvPr/>
        </p:nvSpPr>
        <p:spPr>
          <a:xfrm>
            <a:off x="2414050" y="3004073"/>
            <a:ext cx="3822700" cy="437014"/>
          </a:xfrm>
          <a:prstGeom prst="roundRect">
            <a:avLst>
              <a:gd name="adj" fmla="val 30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520AFC4F-2E3C-48A8-A4C9-79455B81B019}"/>
              </a:ext>
            </a:extLst>
          </p:cNvPr>
          <p:cNvSpPr/>
          <p:nvPr/>
        </p:nvSpPr>
        <p:spPr>
          <a:xfrm>
            <a:off x="2404073" y="2999253"/>
            <a:ext cx="3844477" cy="450935"/>
          </a:xfrm>
          <a:prstGeom prst="roundRect">
            <a:avLst>
              <a:gd name="adj" fmla="val 32375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9A6FA2C-8C69-46F8-9556-EC193523CA57}"/>
              </a:ext>
            </a:extLst>
          </p:cNvPr>
          <p:cNvGrpSpPr/>
          <p:nvPr/>
        </p:nvGrpSpPr>
        <p:grpSpPr>
          <a:xfrm>
            <a:off x="2414050" y="2501035"/>
            <a:ext cx="3823096" cy="482520"/>
            <a:chOff x="905329" y="2828636"/>
            <a:chExt cx="3823096" cy="514500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FA18640-A57B-444B-A7FE-EA43AE8CE26D}"/>
                </a:ext>
              </a:extLst>
            </p:cNvPr>
            <p:cNvSpPr/>
            <p:nvPr/>
          </p:nvSpPr>
          <p:spPr>
            <a:xfrm>
              <a:off x="905329" y="2860848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9CAEF2"/>
            </a:solidFill>
            <a:ln w="28575">
              <a:solidFill>
                <a:srgbClr val="7790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ED26271-852D-45EA-B66A-C6FA66651E0D}"/>
                </a:ext>
              </a:extLst>
            </p:cNvPr>
            <p:cNvSpPr/>
            <p:nvPr/>
          </p:nvSpPr>
          <p:spPr>
            <a:xfrm flipV="1">
              <a:off x="905329" y="3101992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143197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8A6C80A-F017-48C0-BFC3-C452DB4DB1C1}"/>
                </a:ext>
              </a:extLst>
            </p:cNvPr>
            <p:cNvSpPr/>
            <p:nvPr/>
          </p:nvSpPr>
          <p:spPr>
            <a:xfrm>
              <a:off x="911481" y="3077532"/>
              <a:ext cx="3810792" cy="150666"/>
            </a:xfrm>
            <a:prstGeom prst="rect">
              <a:avLst/>
            </a:prstGeom>
            <a:solidFill>
              <a:srgbClr val="9CA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381C6A1-0DBB-47C7-B63F-ADE4303C8B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28029" y="3028694"/>
              <a:ext cx="396" cy="193870"/>
            </a:xfrm>
            <a:prstGeom prst="line">
              <a:avLst/>
            </a:prstGeom>
            <a:ln w="28575">
              <a:solidFill>
                <a:srgbClr val="7790E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5F78040-9747-4DE1-A09F-1DFBF49CDF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5329" y="3028694"/>
              <a:ext cx="396" cy="193870"/>
            </a:xfrm>
            <a:prstGeom prst="line">
              <a:avLst/>
            </a:prstGeom>
            <a:ln w="28575">
              <a:solidFill>
                <a:srgbClr val="7790E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336D30C-30CE-4CE5-B221-FEC806C3FA58}"/>
                </a:ext>
              </a:extLst>
            </p:cNvPr>
            <p:cNvSpPr txBox="1"/>
            <p:nvPr/>
          </p:nvSpPr>
          <p:spPr>
            <a:xfrm>
              <a:off x="1563264" y="2828636"/>
              <a:ext cx="2517036" cy="492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Operating Systems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3" name="Callout: Line with No Border 92">
            <a:extLst>
              <a:ext uri="{FF2B5EF4-FFF2-40B4-BE49-F238E27FC236}">
                <a16:creationId xmlns:a16="http://schemas.microsoft.com/office/drawing/2014/main" id="{7AEE4CE5-BF21-4388-AB0E-8B1D91C98EE4}"/>
              </a:ext>
            </a:extLst>
          </p:cNvPr>
          <p:cNvSpPr/>
          <p:nvPr/>
        </p:nvSpPr>
        <p:spPr>
          <a:xfrm>
            <a:off x="6934201" y="1054101"/>
            <a:ext cx="3536091" cy="896781"/>
          </a:xfrm>
          <a:prstGeom prst="callout1">
            <a:avLst>
              <a:gd name="adj1" fmla="val 22998"/>
              <a:gd name="adj2" fmla="val -1868"/>
              <a:gd name="adj3" fmla="val 168793"/>
              <a:gd name="adj4" fmla="val -20286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Mac OS X, Windows, Linux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Handles low-level HW management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04D215A-0A19-4263-BE33-20F5D48DD099}"/>
              </a:ext>
            </a:extLst>
          </p:cNvPr>
          <p:cNvGrpSpPr/>
          <p:nvPr/>
        </p:nvGrpSpPr>
        <p:grpSpPr>
          <a:xfrm>
            <a:off x="6882777" y="2061947"/>
            <a:ext cx="3199354" cy="1202850"/>
            <a:chOff x="5198616" y="2097495"/>
            <a:chExt cx="3199354" cy="1202850"/>
          </a:xfrm>
        </p:grpSpPr>
        <p:pic>
          <p:nvPicPr>
            <p:cNvPr id="2052" name="Picture 4" descr="Image result for apple logo transparent">
              <a:extLst>
                <a:ext uri="{FF2B5EF4-FFF2-40B4-BE49-F238E27FC236}">
                  <a16:creationId xmlns:a16="http://schemas.microsoft.com/office/drawing/2014/main" id="{200B785B-2299-4F81-B138-F86A052772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98616" y="2097495"/>
              <a:ext cx="873718" cy="10703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Image result for windows logo transparent">
              <a:extLst>
                <a:ext uri="{FF2B5EF4-FFF2-40B4-BE49-F238E27FC236}">
                  <a16:creationId xmlns:a16="http://schemas.microsoft.com/office/drawing/2014/main" id="{7CC61745-83FB-4BA1-9396-B7D25B3CEF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44" t="14135" r="12258" b="14429"/>
            <a:stretch/>
          </p:blipFill>
          <p:spPr bwMode="auto">
            <a:xfrm>
              <a:off x="6184456" y="2155882"/>
              <a:ext cx="1158130" cy="10703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7" name="그림 8">
              <a:extLst>
                <a:ext uri="{FF2B5EF4-FFF2-40B4-BE49-F238E27FC236}">
                  <a16:creationId xmlns:a16="http://schemas.microsoft.com/office/drawing/2014/main" id="{898FCEB7-4EF3-4236-98DA-126596851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4708" y="2115070"/>
              <a:ext cx="943262" cy="1185275"/>
            </a:xfrm>
            <a:prstGeom prst="rect">
              <a:avLst/>
            </a:prstGeom>
          </p:spPr>
        </p:pic>
      </p:grpSp>
      <p:sp>
        <p:nvSpPr>
          <p:cNvPr id="99" name="Callout: Line with No Border 98">
            <a:extLst>
              <a:ext uri="{FF2B5EF4-FFF2-40B4-BE49-F238E27FC236}">
                <a16:creationId xmlns:a16="http://schemas.microsoft.com/office/drawing/2014/main" id="{D2828FD0-24D0-4658-8F9F-BE6C88BA8706}"/>
              </a:ext>
            </a:extLst>
          </p:cNvPr>
          <p:cNvSpPr/>
          <p:nvPr/>
        </p:nvSpPr>
        <p:spPr>
          <a:xfrm>
            <a:off x="6934200" y="3328376"/>
            <a:ext cx="3536091" cy="896781"/>
          </a:xfrm>
          <a:prstGeom prst="callout1">
            <a:avLst>
              <a:gd name="adj1" fmla="val 14501"/>
              <a:gd name="adj2" fmla="val -1868"/>
              <a:gd name="adj3" fmla="val -11769"/>
              <a:gd name="adj4" fmla="val -19208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MIPS32 Instruction Set</a:t>
            </a:r>
          </a:p>
          <a:p>
            <a:r>
              <a:rPr lang="en-US" altLang="ko-KR" sz="2000" dirty="0">
                <a:solidFill>
                  <a:schemeClr val="tx1"/>
                </a:solidFill>
              </a:rPr>
              <a:t>Instructions that machine executes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7F7DAFA-4F8B-4FA7-8AE5-6D9C1129CE00}"/>
              </a:ext>
            </a:extLst>
          </p:cNvPr>
          <p:cNvGrpSpPr/>
          <p:nvPr/>
        </p:nvGrpSpPr>
        <p:grpSpPr>
          <a:xfrm>
            <a:off x="2407898" y="2505282"/>
            <a:ext cx="3823096" cy="475664"/>
            <a:chOff x="905329" y="2828636"/>
            <a:chExt cx="3823096" cy="514500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2A89F59-F31F-45EE-9D1D-A2C49A43AAC1}"/>
                </a:ext>
              </a:extLst>
            </p:cNvPr>
            <p:cNvSpPr/>
            <p:nvPr/>
          </p:nvSpPr>
          <p:spPr>
            <a:xfrm>
              <a:off x="905329" y="2860848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E6EAFB"/>
            </a:solidFill>
            <a:ln w="28575">
              <a:solidFill>
                <a:srgbClr val="DCE2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D071F1B-68DA-4F00-B907-EC33ECD8E68A}"/>
                </a:ext>
              </a:extLst>
            </p:cNvPr>
            <p:cNvSpPr/>
            <p:nvPr/>
          </p:nvSpPr>
          <p:spPr>
            <a:xfrm flipV="1">
              <a:off x="905329" y="3101992"/>
              <a:ext cx="3822700" cy="241144"/>
            </a:xfrm>
            <a:custGeom>
              <a:avLst/>
              <a:gdLst>
                <a:gd name="connsiteX0" fmla="*/ 118966 w 3822700"/>
                <a:gd name="connsiteY0" fmla="*/ 0 h 241144"/>
                <a:gd name="connsiteX1" fmla="*/ 3703734 w 3822700"/>
                <a:gd name="connsiteY1" fmla="*/ 0 h 241144"/>
                <a:gd name="connsiteX2" fmla="*/ 3822700 w 3822700"/>
                <a:gd name="connsiteY2" fmla="*/ 118966 h 241144"/>
                <a:gd name="connsiteX3" fmla="*/ 3822700 w 3822700"/>
                <a:gd name="connsiteY3" fmla="*/ 241144 h 241144"/>
                <a:gd name="connsiteX4" fmla="*/ 0 w 3822700"/>
                <a:gd name="connsiteY4" fmla="*/ 241144 h 241144"/>
                <a:gd name="connsiteX5" fmla="*/ 0 w 3822700"/>
                <a:gd name="connsiteY5" fmla="*/ 118966 h 241144"/>
                <a:gd name="connsiteX6" fmla="*/ 118966 w 3822700"/>
                <a:gd name="connsiteY6" fmla="*/ 0 h 24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2700" h="241144">
                  <a:moveTo>
                    <a:pt x="118966" y="0"/>
                  </a:moveTo>
                  <a:lnTo>
                    <a:pt x="3703734" y="0"/>
                  </a:lnTo>
                  <a:cubicBezTo>
                    <a:pt x="3769437" y="0"/>
                    <a:pt x="3822700" y="53263"/>
                    <a:pt x="3822700" y="118966"/>
                  </a:cubicBezTo>
                  <a:lnTo>
                    <a:pt x="3822700" y="241144"/>
                  </a:lnTo>
                  <a:lnTo>
                    <a:pt x="0" y="241144"/>
                  </a:lnTo>
                  <a:lnTo>
                    <a:pt x="0" y="118966"/>
                  </a:lnTo>
                  <a:cubicBezTo>
                    <a:pt x="0" y="53263"/>
                    <a:pt x="53263" y="0"/>
                    <a:pt x="118966" y="0"/>
                  </a:cubicBezTo>
                  <a:close/>
                </a:path>
              </a:pathLst>
            </a:custGeom>
            <a:solidFill>
              <a:srgbClr val="C4CBE5"/>
            </a:solidFill>
            <a:ln w="28575">
              <a:solidFill>
                <a:srgbClr val="C1C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32A9D3B0-C219-4113-A2BB-53AF1E54E496}"/>
                </a:ext>
              </a:extLst>
            </p:cNvPr>
            <p:cNvSpPr/>
            <p:nvPr/>
          </p:nvSpPr>
          <p:spPr>
            <a:xfrm>
              <a:off x="911481" y="3077532"/>
              <a:ext cx="3810792" cy="150666"/>
            </a:xfrm>
            <a:prstGeom prst="rect">
              <a:avLst/>
            </a:prstGeom>
            <a:solidFill>
              <a:srgbClr val="E6EA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27FAFB0-1E51-48EB-B8BC-3516082352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28029" y="3028694"/>
              <a:ext cx="396" cy="193870"/>
            </a:xfrm>
            <a:prstGeom prst="line">
              <a:avLst/>
            </a:prstGeom>
            <a:ln w="28575">
              <a:solidFill>
                <a:srgbClr val="DCE2F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76D4D58-222C-4F67-910E-06425BD897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5329" y="3028694"/>
              <a:ext cx="396" cy="193870"/>
            </a:xfrm>
            <a:prstGeom prst="line">
              <a:avLst/>
            </a:prstGeom>
            <a:ln w="28575">
              <a:solidFill>
                <a:srgbClr val="DCE2F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0F294D6-AF7F-4586-AC3C-0F2984713447}"/>
                </a:ext>
              </a:extLst>
            </p:cNvPr>
            <p:cNvSpPr txBox="1"/>
            <p:nvPr/>
          </p:nvSpPr>
          <p:spPr>
            <a:xfrm>
              <a:off x="1563264" y="2828636"/>
              <a:ext cx="2517036" cy="4993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BCBBB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Operating Systems</a:t>
              </a:r>
              <a:endParaRPr lang="ko-KR" altLang="en-US" sz="2400" dirty="0">
                <a:solidFill>
                  <a:srgbClr val="BCBBBA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056" name="Picture 8" descr="Image result for MIPS Instruction Set example">
            <a:extLst>
              <a:ext uri="{FF2B5EF4-FFF2-40B4-BE49-F238E27FC236}">
                <a16:creationId xmlns:a16="http://schemas.microsoft.com/office/drawing/2014/main" id="{566A56D6-7622-43E7-AEC3-5CBB8B41A4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745"/>
          <a:stretch/>
        </p:blipFill>
        <p:spPr bwMode="auto">
          <a:xfrm>
            <a:off x="6895524" y="4386408"/>
            <a:ext cx="3536091" cy="165436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Oval 116">
            <a:extLst>
              <a:ext uri="{FF2B5EF4-FFF2-40B4-BE49-F238E27FC236}">
                <a16:creationId xmlns:a16="http://schemas.microsoft.com/office/drawing/2014/main" id="{717410DA-4972-414A-84DE-F0F843333D0A}"/>
              </a:ext>
            </a:extLst>
          </p:cNvPr>
          <p:cNvSpPr/>
          <p:nvPr/>
        </p:nvSpPr>
        <p:spPr>
          <a:xfrm>
            <a:off x="6122951" y="2485094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767F849-2EA0-4801-AF34-6524555A6EFB}"/>
              </a:ext>
            </a:extLst>
          </p:cNvPr>
          <p:cNvSpPr/>
          <p:nvPr/>
        </p:nvSpPr>
        <p:spPr>
          <a:xfrm>
            <a:off x="6167898" y="3122843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文本占位符 8">
            <a:extLst>
              <a:ext uri="{FF2B5EF4-FFF2-40B4-BE49-F238E27FC236}">
                <a16:creationId xmlns:a16="http://schemas.microsoft.com/office/drawing/2014/main" id="{614431AD-461B-4CB8-9EB0-58E58A197D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32025" y="6450013"/>
            <a:ext cx="8016875" cy="407987"/>
          </a:xfrm>
        </p:spPr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008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6" dur="indefinite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9" dur="indefinite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1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91" grpId="0" animBg="1"/>
      <p:bldP spid="93" grpId="0" animBg="1"/>
      <p:bldP spid="93" grpId="1" animBg="1"/>
      <p:bldP spid="99" grpId="0" animBg="1"/>
      <p:bldP spid="117" grpId="0" animBg="1"/>
      <p:bldP spid="117" grpId="1" animBg="1"/>
      <p:bldP spid="117" grpId="2" animBg="1"/>
      <p:bldP spid="119" grpId="0" animBg="1"/>
      <p:bldP spid="119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: Rounded Corners 131">
            <a:extLst>
              <a:ext uri="{FF2B5EF4-FFF2-40B4-BE49-F238E27FC236}">
                <a16:creationId xmlns:a16="http://schemas.microsoft.com/office/drawing/2014/main" id="{82E623FB-86DC-4E48-9F67-179C8802EC1D}"/>
              </a:ext>
            </a:extLst>
          </p:cNvPr>
          <p:cNvSpPr/>
          <p:nvPr/>
        </p:nvSpPr>
        <p:spPr>
          <a:xfrm>
            <a:off x="2410041" y="2485503"/>
            <a:ext cx="3832648" cy="478371"/>
          </a:xfrm>
          <a:prstGeom prst="roundRect">
            <a:avLst>
              <a:gd name="adj" fmla="val 20929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C9B012AB-78A6-4C07-9906-9A8810236360}"/>
              </a:ext>
            </a:extLst>
          </p:cNvPr>
          <p:cNvSpPr/>
          <p:nvPr/>
        </p:nvSpPr>
        <p:spPr>
          <a:xfrm>
            <a:off x="2404073" y="2961153"/>
            <a:ext cx="3844477" cy="450935"/>
          </a:xfrm>
          <a:prstGeom prst="roundRect">
            <a:avLst>
              <a:gd name="adj" fmla="val 32375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2E964-40DF-4CEE-B4B6-6821D7820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Computer System Stack</a:t>
            </a:r>
            <a:endParaRPr lang="ko-KR" alt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99A68D1-22B7-457E-8A71-EA4C40A27FBB}"/>
              </a:ext>
            </a:extLst>
          </p:cNvPr>
          <p:cNvSpPr/>
          <p:nvPr/>
        </p:nvSpPr>
        <p:spPr>
          <a:xfrm>
            <a:off x="2414050" y="1125220"/>
            <a:ext cx="3822700" cy="452310"/>
          </a:xfrm>
          <a:prstGeom prst="roundRect">
            <a:avLst>
              <a:gd name="adj" fmla="val 24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9005A62-AF11-4D08-999F-3E8467243A06}"/>
              </a:ext>
            </a:extLst>
          </p:cNvPr>
          <p:cNvGrpSpPr/>
          <p:nvPr/>
        </p:nvGrpSpPr>
        <p:grpSpPr>
          <a:xfrm>
            <a:off x="1561265" y="2073874"/>
            <a:ext cx="785908" cy="3252750"/>
            <a:chOff x="37265" y="1969099"/>
            <a:chExt cx="785908" cy="325275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4ED9087-1746-4A0C-9182-C671D0010F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55" t="5513" r="30918" b="4048"/>
            <a:stretch/>
          </p:blipFill>
          <p:spPr>
            <a:xfrm>
              <a:off x="418406" y="2770208"/>
              <a:ext cx="404767" cy="1587561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28C093C-A987-48F8-808F-437DD9665CC3}"/>
                </a:ext>
              </a:extLst>
            </p:cNvPr>
            <p:cNvSpPr txBox="1"/>
            <p:nvPr/>
          </p:nvSpPr>
          <p:spPr>
            <a:xfrm rot="16200000">
              <a:off x="-1358277" y="3364641"/>
              <a:ext cx="325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4319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 Architecture</a:t>
              </a:r>
              <a:endParaRPr lang="ko-KR" altLang="en-US" sz="2400" b="1" dirty="0">
                <a:solidFill>
                  <a:srgbClr val="143197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F72434A5-91DE-4499-9F11-22D8319E1497}"/>
              </a:ext>
            </a:extLst>
          </p:cNvPr>
          <p:cNvSpPr/>
          <p:nvPr/>
        </p:nvSpPr>
        <p:spPr>
          <a:xfrm>
            <a:off x="2414050" y="339874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39BBF8CF-79F5-4446-B239-E2EF19154D2A}"/>
              </a:ext>
            </a:extLst>
          </p:cNvPr>
          <p:cNvSpPr/>
          <p:nvPr/>
        </p:nvSpPr>
        <p:spPr>
          <a:xfrm>
            <a:off x="2414050" y="1578020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7134DA42-3743-418D-9393-874DBE3A0A1E}"/>
              </a:ext>
            </a:extLst>
          </p:cNvPr>
          <p:cNvSpPr/>
          <p:nvPr/>
        </p:nvSpPr>
        <p:spPr>
          <a:xfrm>
            <a:off x="2414050" y="2040345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50D99B13-9F42-4E0D-A226-ED585A44B683}"/>
              </a:ext>
            </a:extLst>
          </p:cNvPr>
          <p:cNvSpPr/>
          <p:nvPr/>
        </p:nvSpPr>
        <p:spPr>
          <a:xfrm>
            <a:off x="2414050" y="3857039"/>
            <a:ext cx="3816548" cy="452310"/>
          </a:xfrm>
          <a:prstGeom prst="roundRect">
            <a:avLst>
              <a:gd name="adj" fmla="val 24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4636F54F-E81D-4B19-8AAB-F2E848728C05}"/>
              </a:ext>
            </a:extLst>
          </p:cNvPr>
          <p:cNvSpPr/>
          <p:nvPr/>
        </p:nvSpPr>
        <p:spPr>
          <a:xfrm>
            <a:off x="2414050" y="4795244"/>
            <a:ext cx="3822700" cy="452310"/>
          </a:xfrm>
          <a:prstGeom prst="roundRect">
            <a:avLst>
              <a:gd name="adj" fmla="val 28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15395C3B-278A-4E24-8E51-DC77CB6757AC}"/>
              </a:ext>
            </a:extLst>
          </p:cNvPr>
          <p:cNvSpPr/>
          <p:nvPr/>
        </p:nvSpPr>
        <p:spPr>
          <a:xfrm>
            <a:off x="2414050" y="5719890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BFA78E69-EEAA-4E83-AEB0-04E3A052B2F2}"/>
              </a:ext>
            </a:extLst>
          </p:cNvPr>
          <p:cNvSpPr/>
          <p:nvPr/>
        </p:nvSpPr>
        <p:spPr>
          <a:xfrm>
            <a:off x="2414050" y="5257569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9CAEF2"/>
          </a:solidFill>
          <a:ln w="28575">
            <a:solidFill>
              <a:srgbClr val="7790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82CC5EA9-5BB0-490E-8B77-5EB4F48C75AA}"/>
              </a:ext>
            </a:extLst>
          </p:cNvPr>
          <p:cNvGrpSpPr/>
          <p:nvPr/>
        </p:nvGrpSpPr>
        <p:grpSpPr>
          <a:xfrm>
            <a:off x="2414050" y="4320476"/>
            <a:ext cx="3823096" cy="461665"/>
            <a:chOff x="5883729" y="3582317"/>
            <a:chExt cx="3823096" cy="492262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3B11F05E-4CA5-49DF-85D4-383CB0E9056B}"/>
                </a:ext>
              </a:extLst>
            </p:cNvPr>
            <p:cNvGrpSpPr/>
            <p:nvPr/>
          </p:nvGrpSpPr>
          <p:grpSpPr>
            <a:xfrm flipV="1">
              <a:off x="5883729" y="3582763"/>
              <a:ext cx="3823096" cy="482288"/>
              <a:chOff x="5883729" y="3582763"/>
              <a:chExt cx="3823096" cy="482288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0EE2ABF-BD09-46C8-82EA-D001286AFF8F}"/>
                  </a:ext>
                </a:extLst>
              </p:cNvPr>
              <p:cNvSpPr/>
              <p:nvPr/>
            </p:nvSpPr>
            <p:spPr>
              <a:xfrm>
                <a:off x="5883729" y="3582763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9CAEF2"/>
              </a:solidFill>
              <a:ln w="28575">
                <a:solidFill>
                  <a:srgbClr val="7790E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349D217-DFF8-4BFE-BE71-8AE1E343BA13}"/>
                  </a:ext>
                </a:extLst>
              </p:cNvPr>
              <p:cNvSpPr/>
              <p:nvPr/>
            </p:nvSpPr>
            <p:spPr>
              <a:xfrm flipV="1">
                <a:off x="5883729" y="3823907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143197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BE295D98-83E8-4D77-A12F-AB988B477824}"/>
                  </a:ext>
                </a:extLst>
              </p:cNvPr>
              <p:cNvSpPr/>
              <p:nvPr/>
            </p:nvSpPr>
            <p:spPr>
              <a:xfrm>
                <a:off x="5889881" y="3793097"/>
                <a:ext cx="3810792" cy="144092"/>
              </a:xfrm>
              <a:prstGeom prst="rect">
                <a:avLst/>
              </a:prstGeom>
              <a:solidFill>
                <a:srgbClr val="9CAE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814D42D1-F834-470B-8FB8-EC08749160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7064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F53B25F9-875F-499F-997D-4E80DF02BB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837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A24D8A74-B043-4169-A27F-26633EED9B4E}"/>
                </a:ext>
              </a:extLst>
            </p:cNvPr>
            <p:cNvSpPr txBox="1"/>
            <p:nvPr/>
          </p:nvSpPr>
          <p:spPr>
            <a:xfrm>
              <a:off x="7024676" y="3582317"/>
              <a:ext cx="1540806" cy="4922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Gate Level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D847963-B4F3-478F-80C1-DAA8AA3B33FD}"/>
              </a:ext>
            </a:extLst>
          </p:cNvPr>
          <p:cNvGrpSpPr/>
          <p:nvPr/>
        </p:nvGrpSpPr>
        <p:grpSpPr>
          <a:xfrm>
            <a:off x="2406053" y="4296896"/>
            <a:ext cx="3842496" cy="477803"/>
            <a:chOff x="5101771" y="2233662"/>
            <a:chExt cx="3823096" cy="47562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6F7F786-6773-4BAB-90A5-FA718D110ABE}"/>
                </a:ext>
              </a:extLst>
            </p:cNvPr>
            <p:cNvGrpSpPr/>
            <p:nvPr/>
          </p:nvGrpSpPr>
          <p:grpSpPr>
            <a:xfrm flipV="1">
              <a:off x="5101771" y="2263406"/>
              <a:ext cx="3823096" cy="445883"/>
              <a:chOff x="4611942" y="2541514"/>
              <a:chExt cx="3823096" cy="445883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38E7ACE-2109-40B5-A2AA-E6B6385BB666}"/>
                  </a:ext>
                </a:extLst>
              </p:cNvPr>
              <p:cNvSpPr/>
              <p:nvPr/>
            </p:nvSpPr>
            <p:spPr>
              <a:xfrm>
                <a:off x="4611942" y="2541514"/>
                <a:ext cx="3822700" cy="222942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E6EAFB"/>
              </a:solidFill>
              <a:ln w="28575">
                <a:solidFill>
                  <a:srgbClr val="DCE2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672AACE-FA08-40AA-8405-004BCD12D999}"/>
                  </a:ext>
                </a:extLst>
              </p:cNvPr>
              <p:cNvSpPr/>
              <p:nvPr/>
            </p:nvSpPr>
            <p:spPr>
              <a:xfrm flipV="1">
                <a:off x="4611942" y="2764455"/>
                <a:ext cx="3822700" cy="222942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C4CBE5"/>
              </a:solidFill>
              <a:ln w="28575">
                <a:solidFill>
                  <a:srgbClr val="C1C1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0A18D1DA-09D3-405E-A8F5-4FE1B273E5C4}"/>
                  </a:ext>
                </a:extLst>
              </p:cNvPr>
              <p:cNvSpPr/>
              <p:nvPr/>
            </p:nvSpPr>
            <p:spPr>
              <a:xfrm>
                <a:off x="4618094" y="2741842"/>
                <a:ext cx="3810792" cy="139293"/>
              </a:xfrm>
              <a:prstGeom prst="rect">
                <a:avLst/>
              </a:prstGeom>
              <a:solidFill>
                <a:srgbClr val="E6EA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B381D5BE-CCED-45F6-9683-A3EDC8FA81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434642" y="2696690"/>
                <a:ext cx="396" cy="179236"/>
              </a:xfrm>
              <a:prstGeom prst="line">
                <a:avLst/>
              </a:prstGeom>
              <a:ln w="28575">
                <a:solidFill>
                  <a:srgbClr val="DCE2F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EDD31161-1DDB-4461-95ED-AA0070D029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611942" y="2696690"/>
                <a:ext cx="396" cy="179236"/>
              </a:xfrm>
              <a:prstGeom prst="line">
                <a:avLst/>
              </a:prstGeom>
              <a:ln w="28575">
                <a:solidFill>
                  <a:srgbClr val="DCE2F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E89906A-F10E-4E31-8AE3-0F10F321BD81}"/>
                </a:ext>
              </a:extLst>
            </p:cNvPr>
            <p:cNvSpPr txBox="1"/>
            <p:nvPr/>
          </p:nvSpPr>
          <p:spPr>
            <a:xfrm>
              <a:off x="6242718" y="2233662"/>
              <a:ext cx="1540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BCBBB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Gate Level</a:t>
              </a:r>
              <a:endParaRPr lang="ko-KR" altLang="en-US" sz="2400" dirty="0">
                <a:solidFill>
                  <a:srgbClr val="BCBBBA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7" name="Callout: Line with No Border 116">
            <a:extLst>
              <a:ext uri="{FF2B5EF4-FFF2-40B4-BE49-F238E27FC236}">
                <a16:creationId xmlns:a16="http://schemas.microsoft.com/office/drawing/2014/main" id="{77C9D862-94A0-4530-86FB-A09BE251B073}"/>
              </a:ext>
            </a:extLst>
          </p:cNvPr>
          <p:cNvSpPr/>
          <p:nvPr/>
        </p:nvSpPr>
        <p:spPr>
          <a:xfrm>
            <a:off x="6540500" y="1021175"/>
            <a:ext cx="2032000" cy="330200"/>
          </a:xfrm>
          <a:prstGeom prst="callout1">
            <a:avLst>
              <a:gd name="adj1" fmla="val 47596"/>
              <a:gd name="adj2" fmla="val -2240"/>
              <a:gd name="adj3" fmla="val 833311"/>
              <a:gd name="adj4" fmla="val -46162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L="85725"/>
            <a:r>
              <a:rPr lang="en-US" altLang="ko-KR" sz="2000" b="1" dirty="0">
                <a:solidFill>
                  <a:schemeClr val="tx1"/>
                </a:solidFill>
              </a:rPr>
              <a:t>How data flows through system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8" name="Callout: Line with No Border 117">
            <a:extLst>
              <a:ext uri="{FF2B5EF4-FFF2-40B4-BE49-F238E27FC236}">
                <a16:creationId xmlns:a16="http://schemas.microsoft.com/office/drawing/2014/main" id="{3154FA0A-CC07-4A13-BC89-2510AFE4883A}"/>
              </a:ext>
            </a:extLst>
          </p:cNvPr>
          <p:cNvSpPr/>
          <p:nvPr/>
        </p:nvSpPr>
        <p:spPr>
          <a:xfrm>
            <a:off x="6687434" y="2134662"/>
            <a:ext cx="2032000" cy="556355"/>
          </a:xfrm>
          <a:prstGeom prst="callout1">
            <a:avLst>
              <a:gd name="adj1" fmla="val 44431"/>
              <a:gd name="adj2" fmla="val -1771"/>
              <a:gd name="adj3" fmla="val 380250"/>
              <a:gd name="adj4" fmla="val -36888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L="85725"/>
            <a:r>
              <a:rPr lang="en-US" altLang="ko-KR" sz="2000" b="1" dirty="0">
                <a:solidFill>
                  <a:schemeClr val="tx1"/>
                </a:solidFill>
              </a:rPr>
              <a:t>Boolean logic gates and functions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19" name="Callout: Line with No Border 118">
            <a:extLst>
              <a:ext uri="{FF2B5EF4-FFF2-40B4-BE49-F238E27FC236}">
                <a16:creationId xmlns:a16="http://schemas.microsoft.com/office/drawing/2014/main" id="{8AB0D02C-1CDC-419D-B4F5-D42EC33D0635}"/>
              </a:ext>
            </a:extLst>
          </p:cNvPr>
          <p:cNvSpPr/>
          <p:nvPr/>
        </p:nvSpPr>
        <p:spPr>
          <a:xfrm>
            <a:off x="6687434" y="3163979"/>
            <a:ext cx="2032000" cy="741662"/>
          </a:xfrm>
          <a:prstGeom prst="callout1">
            <a:avLst>
              <a:gd name="adj1" fmla="val 52141"/>
              <a:gd name="adj2" fmla="val -1770"/>
              <a:gd name="adj3" fmla="val 223743"/>
              <a:gd name="adj4" fmla="val -22284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L="85725"/>
            <a:r>
              <a:rPr lang="en-US" altLang="ko-KR" sz="2000" b="1" dirty="0">
                <a:solidFill>
                  <a:schemeClr val="tx1"/>
                </a:solidFill>
              </a:rPr>
              <a:t>Combining devices to do useful work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0" name="Callout: Line with No Border 119">
            <a:extLst>
              <a:ext uri="{FF2B5EF4-FFF2-40B4-BE49-F238E27FC236}">
                <a16:creationId xmlns:a16="http://schemas.microsoft.com/office/drawing/2014/main" id="{3B6EFDB4-C2F0-4A5B-9AC1-27C02136C41B}"/>
              </a:ext>
            </a:extLst>
          </p:cNvPr>
          <p:cNvSpPr/>
          <p:nvPr/>
        </p:nvSpPr>
        <p:spPr>
          <a:xfrm>
            <a:off x="6687434" y="4496048"/>
            <a:ext cx="1738132" cy="741662"/>
          </a:xfrm>
          <a:prstGeom prst="callout1">
            <a:avLst>
              <a:gd name="adj1" fmla="val 47004"/>
              <a:gd name="adj2" fmla="val -1757"/>
              <a:gd name="adj3" fmla="val 121123"/>
              <a:gd name="adj4" fmla="val -22806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L="85725"/>
            <a:r>
              <a:rPr lang="en-US" altLang="ko-KR" sz="2000" b="1" dirty="0">
                <a:solidFill>
                  <a:schemeClr val="tx1"/>
                </a:solidFill>
              </a:rPr>
              <a:t>Transistors and wires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1" name="Callout: Line with No Border 120">
            <a:extLst>
              <a:ext uri="{FF2B5EF4-FFF2-40B4-BE49-F238E27FC236}">
                <a16:creationId xmlns:a16="http://schemas.microsoft.com/office/drawing/2014/main" id="{E12A294B-372B-4EAF-83EF-9126F5F21A9B}"/>
              </a:ext>
            </a:extLst>
          </p:cNvPr>
          <p:cNvSpPr/>
          <p:nvPr/>
        </p:nvSpPr>
        <p:spPr>
          <a:xfrm>
            <a:off x="6687434" y="5378756"/>
            <a:ext cx="1738132" cy="741662"/>
          </a:xfrm>
          <a:prstGeom prst="callout1">
            <a:avLst>
              <a:gd name="adj1" fmla="val 49573"/>
              <a:gd name="adj2" fmla="val -1757"/>
              <a:gd name="adj3" fmla="val 73421"/>
              <a:gd name="adj4" fmla="val -21684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L="85725"/>
            <a:r>
              <a:rPr lang="en-US" altLang="ko-KR" sz="2000" b="1" dirty="0">
                <a:solidFill>
                  <a:schemeClr val="tx1"/>
                </a:solidFill>
              </a:rPr>
              <a:t>Silicon process technology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D2F16365-4E72-4911-B88B-54CFDBD83864}"/>
              </a:ext>
            </a:extLst>
          </p:cNvPr>
          <p:cNvSpPr/>
          <p:nvPr/>
        </p:nvSpPr>
        <p:spPr>
          <a:xfrm>
            <a:off x="2420202" y="4334284"/>
            <a:ext cx="3834212" cy="442280"/>
          </a:xfrm>
          <a:prstGeom prst="roundRect">
            <a:avLst>
              <a:gd name="adj" fmla="val 1486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34A29828-F263-4B9D-93D2-BBF17205B9B4}"/>
              </a:ext>
            </a:extLst>
          </p:cNvPr>
          <p:cNvSpPr/>
          <p:nvPr/>
        </p:nvSpPr>
        <p:spPr>
          <a:xfrm>
            <a:off x="2404072" y="4781715"/>
            <a:ext cx="3844586" cy="472190"/>
          </a:xfrm>
          <a:prstGeom prst="roundRect">
            <a:avLst>
              <a:gd name="adj" fmla="val 32172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4A8E570-05E5-4CE6-A785-259D550AD0A6}"/>
              </a:ext>
            </a:extLst>
          </p:cNvPr>
          <p:cNvSpPr/>
          <p:nvPr/>
        </p:nvSpPr>
        <p:spPr>
          <a:xfrm>
            <a:off x="2412236" y="5719405"/>
            <a:ext cx="3836422" cy="452795"/>
          </a:xfrm>
          <a:prstGeom prst="roundRect">
            <a:avLst>
              <a:gd name="adj" fmla="val 25615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51754CD2-B6B9-4246-9C55-E0A9C62A1CEB}"/>
              </a:ext>
            </a:extLst>
          </p:cNvPr>
          <p:cNvSpPr/>
          <p:nvPr/>
        </p:nvSpPr>
        <p:spPr>
          <a:xfrm>
            <a:off x="2412236" y="5260441"/>
            <a:ext cx="3836422" cy="449439"/>
          </a:xfrm>
          <a:prstGeom prst="roundRect">
            <a:avLst>
              <a:gd name="adj" fmla="val 2613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CB727059-E0E8-41BD-882E-674BBD8FBAAB}"/>
              </a:ext>
            </a:extLst>
          </p:cNvPr>
          <p:cNvSpPr/>
          <p:nvPr/>
        </p:nvSpPr>
        <p:spPr>
          <a:xfrm>
            <a:off x="5492382" y="3771747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C0259D4A-3DBF-4E07-8960-2100F0E55E72}"/>
              </a:ext>
            </a:extLst>
          </p:cNvPr>
          <p:cNvSpPr/>
          <p:nvPr/>
        </p:nvSpPr>
        <p:spPr>
          <a:xfrm>
            <a:off x="5806707" y="4239017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A8413731-50A8-4CB2-8C07-104217764C89}"/>
              </a:ext>
            </a:extLst>
          </p:cNvPr>
          <p:cNvSpPr/>
          <p:nvPr/>
        </p:nvSpPr>
        <p:spPr>
          <a:xfrm>
            <a:off x="6096001" y="4811304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FAB41576-C8C4-4E68-BDAB-2686FDCA3021}"/>
              </a:ext>
            </a:extLst>
          </p:cNvPr>
          <p:cNvSpPr/>
          <p:nvPr/>
        </p:nvSpPr>
        <p:spPr>
          <a:xfrm>
            <a:off x="6134355" y="5378757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E40B3E54-3111-4E37-8E09-62805EEB671E}"/>
              </a:ext>
            </a:extLst>
          </p:cNvPr>
          <p:cNvSpPr/>
          <p:nvPr/>
        </p:nvSpPr>
        <p:spPr>
          <a:xfrm>
            <a:off x="6152218" y="5881192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EB7111-5EE4-4F55-9A84-DDAC970E6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0201" y="696279"/>
            <a:ext cx="1807005" cy="9674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6BC3740-CB32-4B44-ACF8-0C8D5A17B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3331" y="1852517"/>
            <a:ext cx="1123950" cy="9137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6EECED6-AEEB-4D95-9550-F72479EC7F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4445" y="5182861"/>
            <a:ext cx="1681723" cy="11334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8B6332-332C-42F9-BACD-CB4BB088A41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27" t="7194" r="3171"/>
          <a:stretch/>
        </p:blipFill>
        <p:spPr>
          <a:xfrm>
            <a:off x="8708241" y="4307719"/>
            <a:ext cx="1424521" cy="8015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D28661-AE22-441F-B9EA-B1E31ED58D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44753" y="2939980"/>
            <a:ext cx="2062106" cy="1270257"/>
          </a:xfrm>
          <a:prstGeom prst="rect">
            <a:avLst/>
          </a:prstGeom>
        </p:spPr>
      </p:pic>
      <p:sp>
        <p:nvSpPr>
          <p:cNvPr id="53" name="文本占位符 8">
            <a:extLst>
              <a:ext uri="{FF2B5EF4-FFF2-40B4-BE49-F238E27FC236}">
                <a16:creationId xmlns:a16="http://schemas.microsoft.com/office/drawing/2014/main" id="{CF43C16B-985C-483F-8F54-7B355F9B24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32025" y="6450013"/>
            <a:ext cx="8016875" cy="407987"/>
          </a:xfrm>
        </p:spPr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652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6" dur="indefinite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9" dur="indefinite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2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4" dur="indefinite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7" dur="indefinite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0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 tmFilter="0, 0; .2, .5; .8, .5; 1, 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2" dur="250" autoRev="1" fill="hold"/>
                                        <p:tgtEl>
                                          <p:spTgt spid="1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6" dur="indefinite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indefinite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9" dur="indefinite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indefinite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2" dur="indefinite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5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 tmFilter="0, 0; .2, .5; .8, .5; 1, 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8" dur="250" autoRev="1" fill="hold"/>
                                        <p:tgtEl>
                                          <p:spTgt spid="10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 tmFilter="0, 0; .2, .5; .8, .5; 1, 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6" dur="250" autoRev="1" fill="hold"/>
                                        <p:tgtEl>
                                          <p:spTgt spid="1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7" dur="indefinite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0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3" dur="indefinite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6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 tmFilter="0, 0; .2, .5; .8, .5; 1, 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250" autoRev="1" fill="hold"/>
                                        <p:tgtEl>
                                          <p:spTgt spid="1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 tmFilter="0, 0; .2, .5; .8, .5; 1, 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" dur="250" autoRev="1" fill="hold"/>
                                        <p:tgtEl>
                                          <p:spTgt spid="1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6" grpId="1" animBg="1"/>
      <p:bldP spid="98" grpId="0" animBg="1"/>
      <p:bldP spid="98" grpId="1" animBg="1"/>
      <p:bldP spid="100" grpId="0" animBg="1"/>
      <p:bldP spid="101" grpId="0" animBg="1"/>
      <p:bldP spid="101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6" grpId="1" animBg="1"/>
      <p:bldP spid="126" grpId="2" animBg="1"/>
      <p:bldP spid="127" grpId="0" animBg="1"/>
      <p:bldP spid="127" grpId="1" animBg="1"/>
      <p:bldP spid="127" grpId="2" animBg="1"/>
      <p:bldP spid="128" grpId="0" animBg="1"/>
      <p:bldP spid="128" grpId="1" animBg="1"/>
      <p:bldP spid="128" grpId="2" animBg="1"/>
      <p:bldP spid="129" grpId="0" animBg="1"/>
      <p:bldP spid="129" grpId="1" animBg="1"/>
      <p:bldP spid="129" grpId="2" animBg="1"/>
      <p:bldP spid="130" grpId="0" animBg="1"/>
      <p:bldP spid="13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2E964-40DF-4CEE-B4B6-6821D7820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Logic, State, and Interconnect</a:t>
            </a:r>
            <a:endParaRPr lang="ko-KR" altLang="en-US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B1A678B-5711-4696-BDF2-9D7794DDC7E2}"/>
              </a:ext>
            </a:extLst>
          </p:cNvPr>
          <p:cNvSpPr/>
          <p:nvPr/>
        </p:nvSpPr>
        <p:spPr>
          <a:xfrm>
            <a:off x="2414050" y="1163320"/>
            <a:ext cx="3822700" cy="452310"/>
          </a:xfrm>
          <a:prstGeom prst="roundRect">
            <a:avLst>
              <a:gd name="adj" fmla="val 24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88AEA20-BBC9-4489-B8FC-D159BB4038DE}"/>
              </a:ext>
            </a:extLst>
          </p:cNvPr>
          <p:cNvGrpSpPr/>
          <p:nvPr/>
        </p:nvGrpSpPr>
        <p:grpSpPr>
          <a:xfrm>
            <a:off x="1561265" y="2083399"/>
            <a:ext cx="785908" cy="3252750"/>
            <a:chOff x="37265" y="1969099"/>
            <a:chExt cx="785908" cy="325275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2C1661-5123-44AD-8C39-22E6D439DB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55" t="5513" r="30918" b="4048"/>
            <a:stretch/>
          </p:blipFill>
          <p:spPr>
            <a:xfrm>
              <a:off x="418406" y="2770208"/>
              <a:ext cx="404767" cy="1587561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205C4A4-C863-447F-A3B8-7241C71EC8BB}"/>
                </a:ext>
              </a:extLst>
            </p:cNvPr>
            <p:cNvSpPr txBox="1"/>
            <p:nvPr/>
          </p:nvSpPr>
          <p:spPr>
            <a:xfrm rot="16200000">
              <a:off x="-1358277" y="3364641"/>
              <a:ext cx="325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4319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 Architecture</a:t>
              </a:r>
              <a:endParaRPr lang="ko-KR" altLang="en-US" sz="2400" b="1" dirty="0">
                <a:solidFill>
                  <a:srgbClr val="143197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4DC2B21-A348-439E-A96E-A25514F6BB16}"/>
              </a:ext>
            </a:extLst>
          </p:cNvPr>
          <p:cNvSpPr/>
          <p:nvPr/>
        </p:nvSpPr>
        <p:spPr>
          <a:xfrm>
            <a:off x="2414050" y="48142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660744BC-45B6-4FCE-B89C-AE256F69AE38}"/>
              </a:ext>
            </a:extLst>
          </p:cNvPr>
          <p:cNvSpPr/>
          <p:nvPr/>
        </p:nvSpPr>
        <p:spPr>
          <a:xfrm>
            <a:off x="2414050" y="5710365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CB274C40-BE50-4A56-9431-695D3D641248}"/>
              </a:ext>
            </a:extLst>
          </p:cNvPr>
          <p:cNvSpPr/>
          <p:nvPr/>
        </p:nvSpPr>
        <p:spPr>
          <a:xfrm>
            <a:off x="2414050" y="5267094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FFFE5CE-BADC-4A99-97F5-07D4491717AE}"/>
              </a:ext>
            </a:extLst>
          </p:cNvPr>
          <p:cNvSpPr/>
          <p:nvPr/>
        </p:nvSpPr>
        <p:spPr>
          <a:xfrm>
            <a:off x="2414050" y="34558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EE1C7098-9DC2-43E1-A0DB-A06891025FE8}"/>
              </a:ext>
            </a:extLst>
          </p:cNvPr>
          <p:cNvSpPr/>
          <p:nvPr/>
        </p:nvSpPr>
        <p:spPr>
          <a:xfrm>
            <a:off x="2414050" y="39086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B887EF6-818F-453C-9554-430D101579A0}"/>
              </a:ext>
            </a:extLst>
          </p:cNvPr>
          <p:cNvSpPr/>
          <p:nvPr/>
        </p:nvSpPr>
        <p:spPr>
          <a:xfrm>
            <a:off x="2414050" y="1616120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F1FC9502-3736-44FF-B9D1-0806B312D4B8}"/>
              </a:ext>
            </a:extLst>
          </p:cNvPr>
          <p:cNvSpPr/>
          <p:nvPr/>
        </p:nvSpPr>
        <p:spPr>
          <a:xfrm>
            <a:off x="2414050" y="2078445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01E46702-F2AB-4C60-8A7B-4599CC706747}"/>
              </a:ext>
            </a:extLst>
          </p:cNvPr>
          <p:cNvSpPr/>
          <p:nvPr/>
        </p:nvSpPr>
        <p:spPr>
          <a:xfrm>
            <a:off x="2410041" y="2530251"/>
            <a:ext cx="3832648" cy="478371"/>
          </a:xfrm>
          <a:prstGeom prst="roundRect">
            <a:avLst>
              <a:gd name="adj" fmla="val 20929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31551DEB-6967-43DC-84D9-15102FC1EC5B}"/>
              </a:ext>
            </a:extLst>
          </p:cNvPr>
          <p:cNvSpPr/>
          <p:nvPr/>
        </p:nvSpPr>
        <p:spPr>
          <a:xfrm>
            <a:off x="2409843" y="3004108"/>
            <a:ext cx="3832648" cy="454884"/>
          </a:xfrm>
          <a:prstGeom prst="roundRect">
            <a:avLst>
              <a:gd name="adj" fmla="val 2168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5DCDF6E-1705-4D9B-A989-AE58AF718D15}"/>
              </a:ext>
            </a:extLst>
          </p:cNvPr>
          <p:cNvGrpSpPr/>
          <p:nvPr/>
        </p:nvGrpSpPr>
        <p:grpSpPr>
          <a:xfrm>
            <a:off x="2414050" y="4358576"/>
            <a:ext cx="3823096" cy="461665"/>
            <a:chOff x="5883729" y="3582317"/>
            <a:chExt cx="3823096" cy="492262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D161446-2A65-46B4-AB95-CFE04E844279}"/>
                </a:ext>
              </a:extLst>
            </p:cNvPr>
            <p:cNvGrpSpPr/>
            <p:nvPr/>
          </p:nvGrpSpPr>
          <p:grpSpPr>
            <a:xfrm flipV="1">
              <a:off x="5883729" y="3582763"/>
              <a:ext cx="3823096" cy="482288"/>
              <a:chOff x="5883729" y="3582763"/>
              <a:chExt cx="3823096" cy="482288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BE49477B-BC21-4250-9DE7-44E093B3459F}"/>
                  </a:ext>
                </a:extLst>
              </p:cNvPr>
              <p:cNvSpPr/>
              <p:nvPr/>
            </p:nvSpPr>
            <p:spPr>
              <a:xfrm>
                <a:off x="5883729" y="3582763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9CAEF2"/>
              </a:solidFill>
              <a:ln w="28575">
                <a:solidFill>
                  <a:srgbClr val="7790E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5196A708-2D10-4386-A8A7-74A84B25047B}"/>
                  </a:ext>
                </a:extLst>
              </p:cNvPr>
              <p:cNvSpPr/>
              <p:nvPr/>
            </p:nvSpPr>
            <p:spPr>
              <a:xfrm flipV="1">
                <a:off x="5883729" y="3823907"/>
                <a:ext cx="3822700" cy="241144"/>
              </a:xfrm>
              <a:custGeom>
                <a:avLst/>
                <a:gdLst>
                  <a:gd name="connsiteX0" fmla="*/ 118966 w 3822700"/>
                  <a:gd name="connsiteY0" fmla="*/ 0 h 241144"/>
                  <a:gd name="connsiteX1" fmla="*/ 3703734 w 3822700"/>
                  <a:gd name="connsiteY1" fmla="*/ 0 h 241144"/>
                  <a:gd name="connsiteX2" fmla="*/ 3822700 w 3822700"/>
                  <a:gd name="connsiteY2" fmla="*/ 118966 h 241144"/>
                  <a:gd name="connsiteX3" fmla="*/ 3822700 w 3822700"/>
                  <a:gd name="connsiteY3" fmla="*/ 241144 h 241144"/>
                  <a:gd name="connsiteX4" fmla="*/ 0 w 3822700"/>
                  <a:gd name="connsiteY4" fmla="*/ 241144 h 241144"/>
                  <a:gd name="connsiteX5" fmla="*/ 0 w 3822700"/>
                  <a:gd name="connsiteY5" fmla="*/ 118966 h 241144"/>
                  <a:gd name="connsiteX6" fmla="*/ 118966 w 3822700"/>
                  <a:gd name="connsiteY6" fmla="*/ 0 h 24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22700" h="241144">
                    <a:moveTo>
                      <a:pt x="118966" y="0"/>
                    </a:moveTo>
                    <a:lnTo>
                      <a:pt x="3703734" y="0"/>
                    </a:lnTo>
                    <a:cubicBezTo>
                      <a:pt x="3769437" y="0"/>
                      <a:pt x="3822700" y="53263"/>
                      <a:pt x="3822700" y="118966"/>
                    </a:cubicBezTo>
                    <a:lnTo>
                      <a:pt x="3822700" y="241144"/>
                    </a:lnTo>
                    <a:lnTo>
                      <a:pt x="0" y="241144"/>
                    </a:lnTo>
                    <a:lnTo>
                      <a:pt x="0" y="118966"/>
                    </a:lnTo>
                    <a:cubicBezTo>
                      <a:pt x="0" y="53263"/>
                      <a:pt x="53263" y="0"/>
                      <a:pt x="118966" y="0"/>
                    </a:cubicBezTo>
                    <a:close/>
                  </a:path>
                </a:pathLst>
              </a:custGeom>
              <a:solidFill>
                <a:srgbClr val="143197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0117704-9D66-4ECA-99F2-C3A1FB1D5606}"/>
                  </a:ext>
                </a:extLst>
              </p:cNvPr>
              <p:cNvSpPr/>
              <p:nvPr/>
            </p:nvSpPr>
            <p:spPr>
              <a:xfrm>
                <a:off x="5889881" y="3793097"/>
                <a:ext cx="3810792" cy="144092"/>
              </a:xfrm>
              <a:prstGeom prst="rect">
                <a:avLst/>
              </a:prstGeom>
              <a:solidFill>
                <a:srgbClr val="9CAE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441FAC3D-FE64-4DEE-B8F4-4B2355EE95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7064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0DDC6C1B-149A-41B1-BFF2-0F465B6994A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83729" y="3750609"/>
                <a:ext cx="396" cy="193870"/>
              </a:xfrm>
              <a:prstGeom prst="line">
                <a:avLst/>
              </a:prstGeom>
              <a:ln w="28575">
                <a:solidFill>
                  <a:srgbClr val="7790E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B88D8B0-1386-48E3-9294-5514107CC7ED}"/>
                </a:ext>
              </a:extLst>
            </p:cNvPr>
            <p:cNvSpPr txBox="1"/>
            <p:nvPr/>
          </p:nvSpPr>
          <p:spPr>
            <a:xfrm>
              <a:off x="7024676" y="3582317"/>
              <a:ext cx="1540806" cy="4922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Gate Level</a:t>
              </a:r>
              <a:endPara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3" name="Callout: Line with No Border 102">
            <a:extLst>
              <a:ext uri="{FF2B5EF4-FFF2-40B4-BE49-F238E27FC236}">
                <a16:creationId xmlns:a16="http://schemas.microsoft.com/office/drawing/2014/main" id="{B623191F-6A66-4E4F-B2B2-D6AB1378860C}"/>
              </a:ext>
            </a:extLst>
          </p:cNvPr>
          <p:cNvSpPr/>
          <p:nvPr/>
        </p:nvSpPr>
        <p:spPr>
          <a:xfrm>
            <a:off x="6808188" y="1163320"/>
            <a:ext cx="3523881" cy="1840788"/>
          </a:xfrm>
          <a:prstGeom prst="callout1">
            <a:avLst>
              <a:gd name="adj1" fmla="val 47596"/>
              <a:gd name="adj2" fmla="val -2240"/>
              <a:gd name="adj3" fmla="val 169740"/>
              <a:gd name="adj4" fmla="val -17537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Digital systems are implemented with three basic building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Logic</a:t>
            </a:r>
            <a:r>
              <a:rPr lang="en-US" altLang="ko-KR" sz="2000" b="1" dirty="0">
                <a:solidFill>
                  <a:schemeClr val="tx1"/>
                </a:solidFill>
              </a:rPr>
              <a:t> to process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State</a:t>
            </a:r>
            <a:r>
              <a:rPr lang="en-US" altLang="ko-KR" sz="2000" b="1" dirty="0">
                <a:solidFill>
                  <a:schemeClr val="tx1"/>
                </a:solidFill>
              </a:rPr>
              <a:t> to store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Interconnect</a:t>
            </a:r>
            <a:r>
              <a:rPr lang="en-US" altLang="ko-KR" sz="2000" b="1" dirty="0">
                <a:solidFill>
                  <a:schemeClr val="tx1"/>
                </a:solidFill>
              </a:rPr>
              <a:t> to move data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A2939C86-1E09-4D09-812E-1C356C10FB5A}"/>
              </a:ext>
            </a:extLst>
          </p:cNvPr>
          <p:cNvSpPr/>
          <p:nvPr/>
        </p:nvSpPr>
        <p:spPr>
          <a:xfrm>
            <a:off x="6096001" y="4293280"/>
            <a:ext cx="180975" cy="180975"/>
          </a:xfrm>
          <a:prstGeom prst="ellipse">
            <a:avLst/>
          </a:prstGeom>
          <a:solidFill>
            <a:srgbClr val="6884E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87CA794-0468-44B7-9C79-5368107ECD6D}"/>
              </a:ext>
            </a:extLst>
          </p:cNvPr>
          <p:cNvGrpSpPr/>
          <p:nvPr/>
        </p:nvGrpSpPr>
        <p:grpSpPr>
          <a:xfrm>
            <a:off x="6542101" y="3455428"/>
            <a:ext cx="739408" cy="479204"/>
            <a:chOff x="5174398" y="3446557"/>
            <a:chExt cx="739408" cy="479204"/>
          </a:xfrm>
        </p:grpSpPr>
        <p:sp>
          <p:nvSpPr>
            <p:cNvPr id="3" name="Flowchart: Delay 2">
              <a:extLst>
                <a:ext uri="{FF2B5EF4-FFF2-40B4-BE49-F238E27FC236}">
                  <a16:creationId xmlns:a16="http://schemas.microsoft.com/office/drawing/2014/main" id="{81627690-0F3A-43B1-BCE2-EC1658B5B71E}"/>
                </a:ext>
              </a:extLst>
            </p:cNvPr>
            <p:cNvSpPr/>
            <p:nvPr/>
          </p:nvSpPr>
          <p:spPr>
            <a:xfrm>
              <a:off x="5284187" y="3446557"/>
              <a:ext cx="584985" cy="479204"/>
            </a:xfrm>
            <a:prstGeom prst="flowChartDelay">
              <a:avLst/>
            </a:prstGeom>
            <a:solidFill>
              <a:srgbClr val="9CAEF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8E75EBF7-5810-497C-A690-34471D78D3BB}"/>
                </a:ext>
              </a:extLst>
            </p:cNvPr>
            <p:cNvSpPr/>
            <p:nvPr/>
          </p:nvSpPr>
          <p:spPr>
            <a:xfrm>
              <a:off x="5174398" y="3564491"/>
              <a:ext cx="739408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Logic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1343C680-3B5E-4ADB-AF35-5D221C0B4AB7}"/>
              </a:ext>
            </a:extLst>
          </p:cNvPr>
          <p:cNvGrpSpPr/>
          <p:nvPr/>
        </p:nvGrpSpPr>
        <p:grpSpPr>
          <a:xfrm>
            <a:off x="8228998" y="3455428"/>
            <a:ext cx="739408" cy="479204"/>
            <a:chOff x="5174398" y="3446557"/>
            <a:chExt cx="739408" cy="479204"/>
          </a:xfrm>
        </p:grpSpPr>
        <p:sp>
          <p:nvSpPr>
            <p:cNvPr id="120" name="Flowchart: Delay 119">
              <a:extLst>
                <a:ext uri="{FF2B5EF4-FFF2-40B4-BE49-F238E27FC236}">
                  <a16:creationId xmlns:a16="http://schemas.microsoft.com/office/drawing/2014/main" id="{BF31A472-67A4-4D80-AFD4-83DDBF751323}"/>
                </a:ext>
              </a:extLst>
            </p:cNvPr>
            <p:cNvSpPr/>
            <p:nvPr/>
          </p:nvSpPr>
          <p:spPr>
            <a:xfrm>
              <a:off x="5284187" y="3446557"/>
              <a:ext cx="584985" cy="479204"/>
            </a:xfrm>
            <a:prstGeom prst="flowChartDelay">
              <a:avLst/>
            </a:prstGeom>
            <a:solidFill>
              <a:srgbClr val="9CAEF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635E60D-2F65-44E7-8500-9F383BC70FD0}"/>
                </a:ext>
              </a:extLst>
            </p:cNvPr>
            <p:cNvSpPr/>
            <p:nvPr/>
          </p:nvSpPr>
          <p:spPr>
            <a:xfrm>
              <a:off x="5174398" y="3564491"/>
              <a:ext cx="739408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Logic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4BA40BF4-F62D-4DE4-B915-8C9D03F4E84B}"/>
              </a:ext>
            </a:extLst>
          </p:cNvPr>
          <p:cNvGrpSpPr/>
          <p:nvPr/>
        </p:nvGrpSpPr>
        <p:grpSpPr>
          <a:xfrm>
            <a:off x="9804893" y="3455428"/>
            <a:ext cx="739408" cy="479204"/>
            <a:chOff x="5174398" y="3446557"/>
            <a:chExt cx="739408" cy="479204"/>
          </a:xfrm>
        </p:grpSpPr>
        <p:sp>
          <p:nvSpPr>
            <p:cNvPr id="123" name="Flowchart: Delay 122">
              <a:extLst>
                <a:ext uri="{FF2B5EF4-FFF2-40B4-BE49-F238E27FC236}">
                  <a16:creationId xmlns:a16="http://schemas.microsoft.com/office/drawing/2014/main" id="{41CFA7CE-F56E-4F80-A5E1-1EF4EAAF9B2D}"/>
                </a:ext>
              </a:extLst>
            </p:cNvPr>
            <p:cNvSpPr/>
            <p:nvPr/>
          </p:nvSpPr>
          <p:spPr>
            <a:xfrm>
              <a:off x="5284187" y="3446557"/>
              <a:ext cx="584985" cy="479204"/>
            </a:xfrm>
            <a:prstGeom prst="flowChartDelay">
              <a:avLst/>
            </a:prstGeom>
            <a:solidFill>
              <a:srgbClr val="9CAEF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AFB4096A-09AF-4C0E-A814-499BA48D36E1}"/>
                </a:ext>
              </a:extLst>
            </p:cNvPr>
            <p:cNvSpPr/>
            <p:nvPr/>
          </p:nvSpPr>
          <p:spPr>
            <a:xfrm>
              <a:off x="5174398" y="3564491"/>
              <a:ext cx="739408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Logic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844A5268-314F-4EC1-8055-EE7FA98BF243}"/>
              </a:ext>
            </a:extLst>
          </p:cNvPr>
          <p:cNvGrpSpPr/>
          <p:nvPr/>
        </p:nvGrpSpPr>
        <p:grpSpPr>
          <a:xfrm>
            <a:off x="7347489" y="4840767"/>
            <a:ext cx="739408" cy="479204"/>
            <a:chOff x="5174398" y="3446557"/>
            <a:chExt cx="739408" cy="479204"/>
          </a:xfrm>
        </p:grpSpPr>
        <p:sp>
          <p:nvSpPr>
            <p:cNvPr id="126" name="Flowchart: Delay 125">
              <a:extLst>
                <a:ext uri="{FF2B5EF4-FFF2-40B4-BE49-F238E27FC236}">
                  <a16:creationId xmlns:a16="http://schemas.microsoft.com/office/drawing/2014/main" id="{BE873F2B-6EF5-4C0E-A51A-2A0FB6F4F358}"/>
                </a:ext>
              </a:extLst>
            </p:cNvPr>
            <p:cNvSpPr/>
            <p:nvPr/>
          </p:nvSpPr>
          <p:spPr>
            <a:xfrm>
              <a:off x="5284187" y="3446557"/>
              <a:ext cx="584985" cy="479204"/>
            </a:xfrm>
            <a:prstGeom prst="flowChartDelay">
              <a:avLst/>
            </a:prstGeom>
            <a:solidFill>
              <a:srgbClr val="9CAEF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85836FE-8E03-42B6-9294-3838E6C16C0F}"/>
                </a:ext>
              </a:extLst>
            </p:cNvPr>
            <p:cNvSpPr/>
            <p:nvPr/>
          </p:nvSpPr>
          <p:spPr>
            <a:xfrm>
              <a:off x="5174398" y="3564491"/>
              <a:ext cx="739408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Logic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CE45CBFF-3EBB-4ECC-BEE4-7C691E728059}"/>
              </a:ext>
            </a:extLst>
          </p:cNvPr>
          <p:cNvGrpSpPr/>
          <p:nvPr/>
        </p:nvGrpSpPr>
        <p:grpSpPr>
          <a:xfrm>
            <a:off x="9065485" y="4840767"/>
            <a:ext cx="739408" cy="479204"/>
            <a:chOff x="5174398" y="3446557"/>
            <a:chExt cx="739408" cy="479204"/>
          </a:xfrm>
        </p:grpSpPr>
        <p:sp>
          <p:nvSpPr>
            <p:cNvPr id="129" name="Flowchart: Delay 128">
              <a:extLst>
                <a:ext uri="{FF2B5EF4-FFF2-40B4-BE49-F238E27FC236}">
                  <a16:creationId xmlns:a16="http://schemas.microsoft.com/office/drawing/2014/main" id="{118970CE-9D30-4725-8C3D-BB6A5EBAD05E}"/>
                </a:ext>
              </a:extLst>
            </p:cNvPr>
            <p:cNvSpPr/>
            <p:nvPr/>
          </p:nvSpPr>
          <p:spPr>
            <a:xfrm>
              <a:off x="5284187" y="3446557"/>
              <a:ext cx="584985" cy="479204"/>
            </a:xfrm>
            <a:prstGeom prst="flowChartDelay">
              <a:avLst/>
            </a:prstGeom>
            <a:solidFill>
              <a:srgbClr val="9CAEF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3FA73F9C-B145-49AC-9085-1A86E955FDB0}"/>
                </a:ext>
              </a:extLst>
            </p:cNvPr>
            <p:cNvSpPr/>
            <p:nvPr/>
          </p:nvSpPr>
          <p:spPr>
            <a:xfrm>
              <a:off x="5174398" y="3564491"/>
              <a:ext cx="739408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Logic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D9EB6DF-684E-45B6-8C06-835EBC032AA9}"/>
              </a:ext>
            </a:extLst>
          </p:cNvPr>
          <p:cNvGrpSpPr/>
          <p:nvPr/>
        </p:nvGrpSpPr>
        <p:grpSpPr>
          <a:xfrm>
            <a:off x="7424701" y="3391624"/>
            <a:ext cx="662197" cy="606815"/>
            <a:chOff x="5877904" y="3374880"/>
            <a:chExt cx="662197" cy="6068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580DFC2-1FEE-414B-B5A8-23C20F15D1ED}"/>
                </a:ext>
              </a:extLst>
            </p:cNvPr>
            <p:cNvGrpSpPr/>
            <p:nvPr/>
          </p:nvGrpSpPr>
          <p:grpSpPr>
            <a:xfrm>
              <a:off x="6027303" y="3374880"/>
              <a:ext cx="331780" cy="606815"/>
              <a:chOff x="6086101" y="3370523"/>
              <a:chExt cx="331780" cy="60681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F3AE2E6-CAF9-4666-97F0-AE71903E7FF5}"/>
                  </a:ext>
                </a:extLst>
              </p:cNvPr>
              <p:cNvSpPr/>
              <p:nvPr/>
            </p:nvSpPr>
            <p:spPr>
              <a:xfrm>
                <a:off x="6086101" y="3370523"/>
                <a:ext cx="331780" cy="597770"/>
              </a:xfrm>
              <a:prstGeom prst="rect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Isosceles Triangle 4">
                <a:extLst>
                  <a:ext uri="{FF2B5EF4-FFF2-40B4-BE49-F238E27FC236}">
                    <a16:creationId xmlns:a16="http://schemas.microsoft.com/office/drawing/2014/main" id="{FF8BA1FA-E8E4-4838-A28A-B74685CC1718}"/>
                  </a:ext>
                </a:extLst>
              </p:cNvPr>
              <p:cNvSpPr/>
              <p:nvPr/>
            </p:nvSpPr>
            <p:spPr>
              <a:xfrm>
                <a:off x="6091976" y="3751705"/>
                <a:ext cx="321143" cy="225633"/>
              </a:xfrm>
              <a:prstGeom prst="triangle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90D71C25-05C0-4A2C-A3AB-2D6E3E589D74}"/>
                </a:ext>
              </a:extLst>
            </p:cNvPr>
            <p:cNvSpPr/>
            <p:nvPr/>
          </p:nvSpPr>
          <p:spPr>
            <a:xfrm>
              <a:off x="5877904" y="3566914"/>
              <a:ext cx="662197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State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5FE79F2D-8C92-4929-A9C8-E5C0E7D5843D}"/>
              </a:ext>
            </a:extLst>
          </p:cNvPr>
          <p:cNvGrpSpPr/>
          <p:nvPr/>
        </p:nvGrpSpPr>
        <p:grpSpPr>
          <a:xfrm>
            <a:off x="9121441" y="3391624"/>
            <a:ext cx="662197" cy="606815"/>
            <a:chOff x="5877904" y="3374880"/>
            <a:chExt cx="662197" cy="606815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7AC87755-401E-4FDF-93A9-B170C7CD109C}"/>
                </a:ext>
              </a:extLst>
            </p:cNvPr>
            <p:cNvGrpSpPr/>
            <p:nvPr/>
          </p:nvGrpSpPr>
          <p:grpSpPr>
            <a:xfrm>
              <a:off x="6027303" y="3374880"/>
              <a:ext cx="331780" cy="606815"/>
              <a:chOff x="6086101" y="3370523"/>
              <a:chExt cx="331780" cy="606815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B8644DCD-0AF5-409D-BD9B-4B2066F427C5}"/>
                  </a:ext>
                </a:extLst>
              </p:cNvPr>
              <p:cNvSpPr/>
              <p:nvPr/>
            </p:nvSpPr>
            <p:spPr>
              <a:xfrm>
                <a:off x="6086101" y="3370523"/>
                <a:ext cx="331780" cy="597770"/>
              </a:xfrm>
              <a:prstGeom prst="rect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Isosceles Triangle 135">
                <a:extLst>
                  <a:ext uri="{FF2B5EF4-FFF2-40B4-BE49-F238E27FC236}">
                    <a16:creationId xmlns:a16="http://schemas.microsoft.com/office/drawing/2014/main" id="{3F5441D2-4186-4BE1-BE2C-33ABBB81303F}"/>
                  </a:ext>
                </a:extLst>
              </p:cNvPr>
              <p:cNvSpPr/>
              <p:nvPr/>
            </p:nvSpPr>
            <p:spPr>
              <a:xfrm>
                <a:off x="6091976" y="3751705"/>
                <a:ext cx="321143" cy="225633"/>
              </a:xfrm>
              <a:prstGeom prst="triangle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EB236BBD-55B9-4895-931D-045C65A5F16C}"/>
                </a:ext>
              </a:extLst>
            </p:cNvPr>
            <p:cNvSpPr/>
            <p:nvPr/>
          </p:nvSpPr>
          <p:spPr>
            <a:xfrm>
              <a:off x="5877904" y="3566914"/>
              <a:ext cx="662197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State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3596DC43-8EC8-4906-BFCC-14D03DE30BDF}"/>
              </a:ext>
            </a:extLst>
          </p:cNvPr>
          <p:cNvGrpSpPr/>
          <p:nvPr/>
        </p:nvGrpSpPr>
        <p:grpSpPr>
          <a:xfrm>
            <a:off x="6567302" y="4776963"/>
            <a:ext cx="662197" cy="606815"/>
            <a:chOff x="5877904" y="3374880"/>
            <a:chExt cx="662197" cy="606815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CBF0856-8129-48F9-9FF2-7199FA856284}"/>
                </a:ext>
              </a:extLst>
            </p:cNvPr>
            <p:cNvGrpSpPr/>
            <p:nvPr/>
          </p:nvGrpSpPr>
          <p:grpSpPr>
            <a:xfrm>
              <a:off x="6027303" y="3374880"/>
              <a:ext cx="331780" cy="606815"/>
              <a:chOff x="6086101" y="3370523"/>
              <a:chExt cx="331780" cy="606815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726801AD-1564-4FB4-9E32-A65B17161EB1}"/>
                  </a:ext>
                </a:extLst>
              </p:cNvPr>
              <p:cNvSpPr/>
              <p:nvPr/>
            </p:nvSpPr>
            <p:spPr>
              <a:xfrm>
                <a:off x="6086101" y="3370523"/>
                <a:ext cx="331780" cy="597770"/>
              </a:xfrm>
              <a:prstGeom prst="rect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Isosceles Triangle 140">
                <a:extLst>
                  <a:ext uri="{FF2B5EF4-FFF2-40B4-BE49-F238E27FC236}">
                    <a16:creationId xmlns:a16="http://schemas.microsoft.com/office/drawing/2014/main" id="{10030C38-8103-4C67-BAF1-2538F2396D56}"/>
                  </a:ext>
                </a:extLst>
              </p:cNvPr>
              <p:cNvSpPr/>
              <p:nvPr/>
            </p:nvSpPr>
            <p:spPr>
              <a:xfrm>
                <a:off x="6091976" y="3751705"/>
                <a:ext cx="321143" cy="225633"/>
              </a:xfrm>
              <a:prstGeom prst="triangle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9B522C8-4D62-4538-81D4-15618A163697}"/>
                </a:ext>
              </a:extLst>
            </p:cNvPr>
            <p:cNvSpPr/>
            <p:nvPr/>
          </p:nvSpPr>
          <p:spPr>
            <a:xfrm>
              <a:off x="5877904" y="3566914"/>
              <a:ext cx="662197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State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3EA01C9E-AAD4-422B-B234-850803ABA43F}"/>
              </a:ext>
            </a:extLst>
          </p:cNvPr>
          <p:cNvGrpSpPr/>
          <p:nvPr/>
        </p:nvGrpSpPr>
        <p:grpSpPr>
          <a:xfrm>
            <a:off x="8277671" y="4776963"/>
            <a:ext cx="662197" cy="606815"/>
            <a:chOff x="5877904" y="3374880"/>
            <a:chExt cx="662197" cy="606815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8C46DC6E-2A40-48FC-ACDA-2319431B0B31}"/>
                </a:ext>
              </a:extLst>
            </p:cNvPr>
            <p:cNvGrpSpPr/>
            <p:nvPr/>
          </p:nvGrpSpPr>
          <p:grpSpPr>
            <a:xfrm>
              <a:off x="6027303" y="3374880"/>
              <a:ext cx="331780" cy="606815"/>
              <a:chOff x="6086101" y="3370523"/>
              <a:chExt cx="331780" cy="606815"/>
            </a:xfrm>
          </p:grpSpPr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6AEEBEC3-1734-4C22-BA05-CF7780CB5701}"/>
                  </a:ext>
                </a:extLst>
              </p:cNvPr>
              <p:cNvSpPr/>
              <p:nvPr/>
            </p:nvSpPr>
            <p:spPr>
              <a:xfrm>
                <a:off x="6086101" y="3370523"/>
                <a:ext cx="331780" cy="597770"/>
              </a:xfrm>
              <a:prstGeom prst="rect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Isosceles Triangle 145">
                <a:extLst>
                  <a:ext uri="{FF2B5EF4-FFF2-40B4-BE49-F238E27FC236}">
                    <a16:creationId xmlns:a16="http://schemas.microsoft.com/office/drawing/2014/main" id="{7A21C687-D36C-4FBB-A4B7-7A92E668EC69}"/>
                  </a:ext>
                </a:extLst>
              </p:cNvPr>
              <p:cNvSpPr/>
              <p:nvPr/>
            </p:nvSpPr>
            <p:spPr>
              <a:xfrm>
                <a:off x="6091976" y="3751705"/>
                <a:ext cx="321143" cy="225633"/>
              </a:xfrm>
              <a:prstGeom prst="triangle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64B7ABE-4E11-4609-9EF3-81F3AB11F275}"/>
                </a:ext>
              </a:extLst>
            </p:cNvPr>
            <p:cNvSpPr/>
            <p:nvPr/>
          </p:nvSpPr>
          <p:spPr>
            <a:xfrm>
              <a:off x="5877904" y="3566914"/>
              <a:ext cx="662197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State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698965B9-0D56-4208-9EA5-06F8761827A1}"/>
              </a:ext>
            </a:extLst>
          </p:cNvPr>
          <p:cNvGrpSpPr/>
          <p:nvPr/>
        </p:nvGrpSpPr>
        <p:grpSpPr>
          <a:xfrm>
            <a:off x="9901088" y="4776963"/>
            <a:ext cx="662197" cy="606815"/>
            <a:chOff x="5877904" y="3374880"/>
            <a:chExt cx="662197" cy="606815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379E89FB-684C-4B16-83DF-0AE0373E240C}"/>
                </a:ext>
              </a:extLst>
            </p:cNvPr>
            <p:cNvGrpSpPr/>
            <p:nvPr/>
          </p:nvGrpSpPr>
          <p:grpSpPr>
            <a:xfrm>
              <a:off x="6027303" y="3374880"/>
              <a:ext cx="331780" cy="606815"/>
              <a:chOff x="6086101" y="3370523"/>
              <a:chExt cx="331780" cy="606815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FB1CC8F2-515E-49BA-82B9-1DF25BA534E8}"/>
                  </a:ext>
                </a:extLst>
              </p:cNvPr>
              <p:cNvSpPr/>
              <p:nvPr/>
            </p:nvSpPr>
            <p:spPr>
              <a:xfrm>
                <a:off x="6086101" y="3370523"/>
                <a:ext cx="331780" cy="597770"/>
              </a:xfrm>
              <a:prstGeom prst="rect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Isosceles Triangle 150">
                <a:extLst>
                  <a:ext uri="{FF2B5EF4-FFF2-40B4-BE49-F238E27FC236}">
                    <a16:creationId xmlns:a16="http://schemas.microsoft.com/office/drawing/2014/main" id="{6CACD50F-27DC-4949-A6D1-E67CE4D6DA70}"/>
                  </a:ext>
                </a:extLst>
              </p:cNvPr>
              <p:cNvSpPr/>
              <p:nvPr/>
            </p:nvSpPr>
            <p:spPr>
              <a:xfrm>
                <a:off x="6091976" y="3751705"/>
                <a:ext cx="321143" cy="225633"/>
              </a:xfrm>
              <a:prstGeom prst="triangle">
                <a:avLst/>
              </a:prstGeom>
              <a:solidFill>
                <a:srgbClr val="9CAEF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26D0247-FA12-4275-890F-8BDD3B825CD1}"/>
                </a:ext>
              </a:extLst>
            </p:cNvPr>
            <p:cNvSpPr/>
            <p:nvPr/>
          </p:nvSpPr>
          <p:spPr>
            <a:xfrm>
              <a:off x="5877904" y="3566914"/>
              <a:ext cx="662197" cy="269297"/>
            </a:xfrm>
            <a:prstGeom prst="rect">
              <a:avLst/>
            </a:prstGeom>
            <a:solidFill>
              <a:schemeClr val="bg1">
                <a:lumMod val="95000"/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900" b="1" dirty="0">
                  <a:solidFill>
                    <a:schemeClr val="tx1"/>
                  </a:solidFill>
                  <a:latin typeface="Bell Gothic Std Black" panose="020B0706020202040204" pitchFamily="34" charset="0"/>
                </a:rPr>
                <a:t>State</a:t>
              </a:r>
              <a:endParaRPr lang="ko-KR" altLang="en-US" sz="1900" b="1" dirty="0">
                <a:solidFill>
                  <a:schemeClr val="tx1"/>
                </a:solidFill>
                <a:latin typeface="Bell Gothic Std Black" panose="020B0706020202040204" pitchFamily="34" charset="0"/>
              </a:endParaRP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660DBC-651F-454E-B21E-EB91D7370E7E}"/>
              </a:ext>
            </a:extLst>
          </p:cNvPr>
          <p:cNvCxnSpPr>
            <a:cxnSpLocks/>
          </p:cNvCxnSpPr>
          <p:nvPr/>
        </p:nvCxnSpPr>
        <p:spPr>
          <a:xfrm>
            <a:off x="6856374" y="3989394"/>
            <a:ext cx="0" cy="75460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13EA4D8-7208-4236-A446-227EA40ECDD1}"/>
              </a:ext>
            </a:extLst>
          </p:cNvPr>
          <p:cNvCxnSpPr>
            <a:cxnSpLocks/>
          </p:cNvCxnSpPr>
          <p:nvPr/>
        </p:nvCxnSpPr>
        <p:spPr>
          <a:xfrm>
            <a:off x="9435189" y="4036935"/>
            <a:ext cx="0" cy="75460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91E5967F-C4C4-4936-AAC8-52F0B9A7EC3F}"/>
              </a:ext>
            </a:extLst>
          </p:cNvPr>
          <p:cNvCxnSpPr>
            <a:cxnSpLocks/>
          </p:cNvCxnSpPr>
          <p:nvPr/>
        </p:nvCxnSpPr>
        <p:spPr>
          <a:xfrm>
            <a:off x="10216376" y="3998439"/>
            <a:ext cx="0" cy="75460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7D18AF72-DC75-4AAC-986B-3836DAD2C71C}"/>
              </a:ext>
            </a:extLst>
          </p:cNvPr>
          <p:cNvCxnSpPr>
            <a:cxnSpLocks/>
          </p:cNvCxnSpPr>
          <p:nvPr/>
        </p:nvCxnSpPr>
        <p:spPr>
          <a:xfrm flipH="1">
            <a:off x="9540035" y="4036934"/>
            <a:ext cx="510452" cy="749072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F401C62C-D199-4D65-95DE-1F00D7EB29AC}"/>
              </a:ext>
            </a:extLst>
          </p:cNvPr>
          <p:cNvCxnSpPr>
            <a:cxnSpLocks/>
          </p:cNvCxnSpPr>
          <p:nvPr/>
        </p:nvCxnSpPr>
        <p:spPr>
          <a:xfrm>
            <a:off x="9590995" y="4039702"/>
            <a:ext cx="510452" cy="749072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2D25F084-21C1-43BF-8433-26BB95252D4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969568" y="4137762"/>
            <a:ext cx="619262" cy="513870"/>
          </a:xfrm>
          <a:prstGeom prst="curvedConnector3">
            <a:avLst/>
          </a:prstGeom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DF04B65-9F8E-4DE2-8D65-E56DB4CFF823}"/>
              </a:ext>
            </a:extLst>
          </p:cNvPr>
          <p:cNvSpPr/>
          <p:nvPr/>
        </p:nvSpPr>
        <p:spPr>
          <a:xfrm>
            <a:off x="7572375" y="3990976"/>
            <a:ext cx="742950" cy="752475"/>
          </a:xfrm>
          <a:custGeom>
            <a:avLst/>
            <a:gdLst>
              <a:gd name="connsiteX0" fmla="*/ 0 w 742950"/>
              <a:gd name="connsiteY0" fmla="*/ 752475 h 752475"/>
              <a:gd name="connsiteX1" fmla="*/ 304800 w 742950"/>
              <a:gd name="connsiteY1" fmla="*/ 295275 h 752475"/>
              <a:gd name="connsiteX2" fmla="*/ 742950 w 742950"/>
              <a:gd name="connsiteY2" fmla="*/ 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2950" h="752475">
                <a:moveTo>
                  <a:pt x="0" y="752475"/>
                </a:moveTo>
                <a:cubicBezTo>
                  <a:pt x="90487" y="586581"/>
                  <a:pt x="180975" y="420687"/>
                  <a:pt x="304800" y="295275"/>
                </a:cubicBezTo>
                <a:cubicBezTo>
                  <a:pt x="428625" y="169863"/>
                  <a:pt x="585787" y="84931"/>
                  <a:pt x="742950" y="0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BEC1D00-1563-402F-B6B3-4222CE5251DB}"/>
              </a:ext>
            </a:extLst>
          </p:cNvPr>
          <p:cNvSpPr/>
          <p:nvPr/>
        </p:nvSpPr>
        <p:spPr>
          <a:xfrm>
            <a:off x="8629651" y="4057650"/>
            <a:ext cx="561975" cy="219242"/>
          </a:xfrm>
          <a:custGeom>
            <a:avLst/>
            <a:gdLst>
              <a:gd name="connsiteX0" fmla="*/ 0 w 561975"/>
              <a:gd name="connsiteY0" fmla="*/ 0 h 219242"/>
              <a:gd name="connsiteX1" fmla="*/ 285750 w 561975"/>
              <a:gd name="connsiteY1" fmla="*/ 219075 h 219242"/>
              <a:gd name="connsiteX2" fmla="*/ 561975 w 561975"/>
              <a:gd name="connsiteY2" fmla="*/ 28575 h 219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1975" h="219242">
                <a:moveTo>
                  <a:pt x="0" y="0"/>
                </a:moveTo>
                <a:cubicBezTo>
                  <a:pt x="96044" y="107156"/>
                  <a:pt x="192088" y="214313"/>
                  <a:pt x="285750" y="219075"/>
                </a:cubicBezTo>
                <a:cubicBezTo>
                  <a:pt x="379412" y="223837"/>
                  <a:pt x="470693" y="126206"/>
                  <a:pt x="561975" y="28575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A927081F-8BD9-4F67-91D4-EA9F13D9ACAD}"/>
              </a:ext>
            </a:extLst>
          </p:cNvPr>
          <p:cNvSpPr/>
          <p:nvPr/>
        </p:nvSpPr>
        <p:spPr>
          <a:xfrm flipV="1">
            <a:off x="7868563" y="4553306"/>
            <a:ext cx="561975" cy="219242"/>
          </a:xfrm>
          <a:custGeom>
            <a:avLst/>
            <a:gdLst>
              <a:gd name="connsiteX0" fmla="*/ 0 w 561975"/>
              <a:gd name="connsiteY0" fmla="*/ 0 h 219242"/>
              <a:gd name="connsiteX1" fmla="*/ 285750 w 561975"/>
              <a:gd name="connsiteY1" fmla="*/ 219075 h 219242"/>
              <a:gd name="connsiteX2" fmla="*/ 561975 w 561975"/>
              <a:gd name="connsiteY2" fmla="*/ 28575 h 219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1975" h="219242">
                <a:moveTo>
                  <a:pt x="0" y="0"/>
                </a:moveTo>
                <a:cubicBezTo>
                  <a:pt x="96044" y="107156"/>
                  <a:pt x="192088" y="214313"/>
                  <a:pt x="285750" y="219075"/>
                </a:cubicBezTo>
                <a:cubicBezTo>
                  <a:pt x="379412" y="223837"/>
                  <a:pt x="470693" y="126206"/>
                  <a:pt x="561975" y="28575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D82641F6-14C2-44D4-A8F0-14F963B2813A}"/>
              </a:ext>
            </a:extLst>
          </p:cNvPr>
          <p:cNvSpPr/>
          <p:nvPr/>
        </p:nvSpPr>
        <p:spPr>
          <a:xfrm>
            <a:off x="7929359" y="4289013"/>
            <a:ext cx="1467633" cy="2692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900" b="1" i="1" dirty="0">
                <a:solidFill>
                  <a:schemeClr val="bg1">
                    <a:lumMod val="50000"/>
                  </a:schemeClr>
                </a:solidFill>
                <a:latin typeface="Bell Gothic Std Black" panose="020B0706020202040204" pitchFamily="34" charset="0"/>
              </a:rPr>
              <a:t>Interconnect</a:t>
            </a:r>
            <a:endParaRPr lang="ko-KR" altLang="en-US" sz="1900" b="1" i="1" dirty="0">
              <a:solidFill>
                <a:schemeClr val="bg1">
                  <a:lumMod val="50000"/>
                </a:schemeClr>
              </a:solidFill>
              <a:latin typeface="Bell Gothic Std Black" panose="020B0706020202040204" pitchFamily="34" charset="0"/>
            </a:endParaRPr>
          </a:p>
        </p:txBody>
      </p:sp>
      <p:sp>
        <p:nvSpPr>
          <p:cNvPr id="78" name="文本占位符 8">
            <a:extLst>
              <a:ext uri="{FF2B5EF4-FFF2-40B4-BE49-F238E27FC236}">
                <a16:creationId xmlns:a16="http://schemas.microsoft.com/office/drawing/2014/main" id="{5BF4AA9D-8DF8-4C0F-800C-A66F939F79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32025" y="6450013"/>
            <a:ext cx="8016875" cy="407987"/>
          </a:xfrm>
        </p:spPr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823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2" dur="2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5" dur="25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8" dur="25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1" dur="25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6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6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3" dur="2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4" grpId="0" animBg="1"/>
      <p:bldP spid="104" grpId="1" animBg="1"/>
      <p:bldP spid="18" grpId="0" animBg="1"/>
      <p:bldP spid="19" grpId="0" animBg="1"/>
      <p:bldP spid="156" grpId="0" animBg="1"/>
      <p:bldP spid="15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49E86F-196E-4D27-AA4C-58EB51CC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General-Purpose Computing:</a:t>
            </a:r>
            <a:endParaRPr lang="ko-KR" altLang="en-US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11E9953-5A42-40DE-908D-0B323D578CD1}"/>
              </a:ext>
            </a:extLst>
          </p:cNvPr>
          <p:cNvSpPr/>
          <p:nvPr/>
        </p:nvSpPr>
        <p:spPr>
          <a:xfrm>
            <a:off x="2414050" y="1163320"/>
            <a:ext cx="3822700" cy="452310"/>
          </a:xfrm>
          <a:prstGeom prst="roundRect">
            <a:avLst>
              <a:gd name="adj" fmla="val 24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7770A83-EAE5-4724-BAC1-F5CB12DF4FB6}"/>
              </a:ext>
            </a:extLst>
          </p:cNvPr>
          <p:cNvGrpSpPr/>
          <p:nvPr/>
        </p:nvGrpSpPr>
        <p:grpSpPr>
          <a:xfrm>
            <a:off x="1561265" y="2083399"/>
            <a:ext cx="785908" cy="3252750"/>
            <a:chOff x="37265" y="1969099"/>
            <a:chExt cx="785908" cy="325275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1717A52F-A007-401F-96D4-275526D95A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55" t="5513" r="30918" b="4048"/>
            <a:stretch/>
          </p:blipFill>
          <p:spPr>
            <a:xfrm>
              <a:off x="418406" y="2770208"/>
              <a:ext cx="404767" cy="1587561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F4DCBAD-337E-4764-9F33-D3E202F0244D}"/>
                </a:ext>
              </a:extLst>
            </p:cNvPr>
            <p:cNvSpPr txBox="1"/>
            <p:nvPr/>
          </p:nvSpPr>
          <p:spPr>
            <a:xfrm rot="16200000">
              <a:off x="-1358277" y="3364641"/>
              <a:ext cx="325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rgbClr val="14319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 Architecture</a:t>
              </a:r>
              <a:endParaRPr lang="ko-KR" altLang="en-US" sz="2400" b="1" dirty="0">
                <a:solidFill>
                  <a:srgbClr val="143197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0BD2045-941E-4CE1-9A8A-D51BA3D4D9BE}"/>
              </a:ext>
            </a:extLst>
          </p:cNvPr>
          <p:cNvSpPr/>
          <p:nvPr/>
        </p:nvSpPr>
        <p:spPr>
          <a:xfrm>
            <a:off x="2414050" y="4814294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8564E1BB-EF89-4FD7-9E88-5871C1D46D94}"/>
              </a:ext>
            </a:extLst>
          </p:cNvPr>
          <p:cNvSpPr/>
          <p:nvPr/>
        </p:nvSpPr>
        <p:spPr>
          <a:xfrm>
            <a:off x="2414050" y="5710365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E16E48E0-290E-4331-BB00-1F5691E5F192}"/>
              </a:ext>
            </a:extLst>
          </p:cNvPr>
          <p:cNvSpPr/>
          <p:nvPr/>
        </p:nvSpPr>
        <p:spPr>
          <a:xfrm>
            <a:off x="2414050" y="5267094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15C39094-09E0-4468-A201-DC20965FDDE7}"/>
              </a:ext>
            </a:extLst>
          </p:cNvPr>
          <p:cNvSpPr/>
          <p:nvPr/>
        </p:nvSpPr>
        <p:spPr>
          <a:xfrm>
            <a:off x="2414050" y="1616120"/>
            <a:ext cx="3822700" cy="452310"/>
          </a:xfrm>
          <a:prstGeom prst="roundRect">
            <a:avLst>
              <a:gd name="adj" fmla="val 26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9DE3C71B-01C5-4E08-8798-62691E403129}"/>
              </a:ext>
            </a:extLst>
          </p:cNvPr>
          <p:cNvSpPr/>
          <p:nvPr/>
        </p:nvSpPr>
        <p:spPr>
          <a:xfrm>
            <a:off x="2414050" y="2078445"/>
            <a:ext cx="3822700" cy="452310"/>
          </a:xfrm>
          <a:prstGeom prst="roundRect">
            <a:avLst>
              <a:gd name="adj" fmla="val 28667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04DBC609-89B8-475E-908D-9B6728ACB455}"/>
              </a:ext>
            </a:extLst>
          </p:cNvPr>
          <p:cNvSpPr/>
          <p:nvPr/>
        </p:nvSpPr>
        <p:spPr>
          <a:xfrm>
            <a:off x="2410041" y="2530251"/>
            <a:ext cx="3832648" cy="478371"/>
          </a:xfrm>
          <a:prstGeom prst="roundRect">
            <a:avLst>
              <a:gd name="adj" fmla="val 20929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24F2BD9E-5683-419C-A8FD-CE27916E9C8A}"/>
              </a:ext>
            </a:extLst>
          </p:cNvPr>
          <p:cNvSpPr/>
          <p:nvPr/>
        </p:nvSpPr>
        <p:spPr>
          <a:xfrm>
            <a:off x="2408294" y="4347314"/>
            <a:ext cx="3834212" cy="475664"/>
          </a:xfrm>
          <a:prstGeom prst="roundRect">
            <a:avLst>
              <a:gd name="adj" fmla="val 24911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 Level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44160997-49EC-4AFB-A5D8-EB34B6AA4498}"/>
              </a:ext>
            </a:extLst>
          </p:cNvPr>
          <p:cNvSpPr/>
          <p:nvPr/>
        </p:nvSpPr>
        <p:spPr>
          <a:xfrm>
            <a:off x="2414050" y="3452210"/>
            <a:ext cx="3822700" cy="452310"/>
          </a:xfrm>
          <a:prstGeom prst="roundRect">
            <a:avLst>
              <a:gd name="adj" fmla="val 26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Microarchitecture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3243B5F2-C516-4653-A5D7-D72CF2944374}"/>
              </a:ext>
            </a:extLst>
          </p:cNvPr>
          <p:cNvSpPr/>
          <p:nvPr/>
        </p:nvSpPr>
        <p:spPr>
          <a:xfrm>
            <a:off x="2414050" y="2992237"/>
            <a:ext cx="3822700" cy="467900"/>
          </a:xfrm>
          <a:prstGeom prst="roundRect">
            <a:avLst>
              <a:gd name="adj" fmla="val 30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Set Architecture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1CB44275-E97C-4831-A172-1C912FCA424A}"/>
              </a:ext>
            </a:extLst>
          </p:cNvPr>
          <p:cNvSpPr/>
          <p:nvPr/>
        </p:nvSpPr>
        <p:spPr>
          <a:xfrm>
            <a:off x="2414050" y="3914189"/>
            <a:ext cx="3816548" cy="452310"/>
          </a:xfrm>
          <a:prstGeom prst="roundRect">
            <a:avLst>
              <a:gd name="adj" fmla="val 24667"/>
            </a:avLst>
          </a:prstGeom>
          <a:solidFill>
            <a:srgbClr val="14319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Register-Transfer Level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Callout: Line with No Border 94">
            <a:extLst>
              <a:ext uri="{FF2B5EF4-FFF2-40B4-BE49-F238E27FC236}">
                <a16:creationId xmlns:a16="http://schemas.microsoft.com/office/drawing/2014/main" id="{6B4F5D31-0117-4BB4-A854-2FC94C24F7BE}"/>
              </a:ext>
            </a:extLst>
          </p:cNvPr>
          <p:cNvSpPr/>
          <p:nvPr/>
        </p:nvSpPr>
        <p:spPr>
          <a:xfrm>
            <a:off x="6945682" y="1125375"/>
            <a:ext cx="3523881" cy="1840788"/>
          </a:xfrm>
          <a:prstGeom prst="callout1">
            <a:avLst>
              <a:gd name="adj1" fmla="val 47596"/>
              <a:gd name="adj2" fmla="val -2240"/>
              <a:gd name="adj3" fmla="val 135145"/>
              <a:gd name="adj4" fmla="val -13341"/>
            </a:avLst>
          </a:prstGeom>
          <a:noFill/>
          <a:ln w="57150">
            <a:solidFill>
              <a:srgbClr val="143197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Computer engineering basic build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Processors</a:t>
            </a:r>
            <a:r>
              <a:rPr lang="en-US" altLang="ko-KR" sz="2000" b="1" dirty="0">
                <a:solidFill>
                  <a:schemeClr val="tx1"/>
                </a:solidFill>
              </a:rPr>
              <a:t> for computation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Memories</a:t>
            </a:r>
            <a:r>
              <a:rPr lang="en-US" altLang="ko-KR" sz="2000" b="1" dirty="0">
                <a:solidFill>
                  <a:schemeClr val="tx1"/>
                </a:solidFill>
              </a:rPr>
              <a:t> for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43197"/>
                </a:solidFill>
              </a:rPr>
              <a:t>Networks</a:t>
            </a:r>
            <a:r>
              <a:rPr lang="en-US" altLang="ko-KR" sz="2000" b="1" dirty="0">
                <a:solidFill>
                  <a:schemeClr val="tx1"/>
                </a:solidFill>
              </a:rPr>
              <a:t> for communication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6" name="Right Bracket 95">
            <a:extLst>
              <a:ext uri="{FF2B5EF4-FFF2-40B4-BE49-F238E27FC236}">
                <a16:creationId xmlns:a16="http://schemas.microsoft.com/office/drawing/2014/main" id="{0E23BB36-5D94-4D13-8A42-E1808F34B950}"/>
              </a:ext>
            </a:extLst>
          </p:cNvPr>
          <p:cNvSpPr/>
          <p:nvPr/>
        </p:nvSpPr>
        <p:spPr>
          <a:xfrm>
            <a:off x="6319284" y="2992238"/>
            <a:ext cx="164066" cy="1355077"/>
          </a:xfrm>
          <a:prstGeom prst="rightBracket">
            <a:avLst>
              <a:gd name="adj" fmla="val 50908"/>
            </a:avLst>
          </a:prstGeom>
          <a:ln w="57150">
            <a:solidFill>
              <a:srgbClr val="1431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B2A8E7BF-F2DE-4365-BEEA-CF1D9F354D2A}"/>
              </a:ext>
            </a:extLst>
          </p:cNvPr>
          <p:cNvCxnSpPr>
            <a:cxnSpLocks/>
          </p:cNvCxnSpPr>
          <p:nvPr/>
        </p:nvCxnSpPr>
        <p:spPr>
          <a:xfrm>
            <a:off x="8576553" y="3678288"/>
            <a:ext cx="0" cy="1924226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Image result for processor">
            <a:extLst>
              <a:ext uri="{FF2B5EF4-FFF2-40B4-BE49-F238E27FC236}">
                <a16:creationId xmlns:a16="http://schemas.microsoft.com/office/drawing/2014/main" id="{491E9523-73D9-4C29-86A7-514734CDB6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8" b="89778" l="4000" r="92889">
                        <a14:foregroundMark x1="9333" y1="54667" x2="8444" y2="59556"/>
                        <a14:foregroundMark x1="4444" y1="63111" x2="4444" y2="63111"/>
                        <a14:foregroundMark x1="92889" y1="37778" x2="92000" y2="43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7" t="9015" r="3706" b="7330"/>
          <a:stretch/>
        </p:blipFill>
        <p:spPr bwMode="auto">
          <a:xfrm>
            <a:off x="8001652" y="2966164"/>
            <a:ext cx="1323975" cy="118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DRAM">
            <a:extLst>
              <a:ext uri="{FF2B5EF4-FFF2-40B4-BE49-F238E27FC236}">
                <a16:creationId xmlns:a16="http://schemas.microsoft.com/office/drawing/2014/main" id="{714A6285-BAD3-49F6-A763-353ECBBF70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645" b="89991" l="6188" r="92875">
                        <a14:foregroundMark x1="10313" y1="56415" x2="9500" y2="57143"/>
                        <a14:foregroundMark x1="6188" y1="64058" x2="6188" y2="64058"/>
                        <a14:foregroundMark x1="90188" y1="68881" x2="90188" y2="68881"/>
                        <a14:foregroundMark x1="92875" y1="53139" x2="92875" y2="53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74" t="37693" r="4576" b="16546"/>
          <a:stretch/>
        </p:blipFill>
        <p:spPr bwMode="auto">
          <a:xfrm>
            <a:off x="7105338" y="5316207"/>
            <a:ext cx="2942431" cy="101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Cloud 98">
            <a:extLst>
              <a:ext uri="{FF2B5EF4-FFF2-40B4-BE49-F238E27FC236}">
                <a16:creationId xmlns:a16="http://schemas.microsoft.com/office/drawing/2014/main" id="{0A8601E6-3F5F-4AD8-B8C3-90A415107126}"/>
              </a:ext>
            </a:extLst>
          </p:cNvPr>
          <p:cNvSpPr/>
          <p:nvPr/>
        </p:nvSpPr>
        <p:spPr>
          <a:xfrm>
            <a:off x="7787120" y="4367763"/>
            <a:ext cx="1538506" cy="672687"/>
          </a:xfrm>
          <a:prstGeom prst="cloud">
            <a:avLst/>
          </a:prstGeom>
          <a:solidFill>
            <a:srgbClr val="1B3EB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Network</a:t>
            </a:r>
            <a:endParaRPr lang="ko-KR" altLang="en-US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A80609A-BA77-4E3E-9DB0-3485F1E16A51}"/>
              </a:ext>
            </a:extLst>
          </p:cNvPr>
          <p:cNvGrpSpPr/>
          <p:nvPr/>
        </p:nvGrpSpPr>
        <p:grpSpPr>
          <a:xfrm>
            <a:off x="6534661" y="4362545"/>
            <a:ext cx="1203193" cy="707886"/>
            <a:chOff x="5010660" y="4377777"/>
            <a:chExt cx="1203193" cy="707886"/>
          </a:xfrm>
        </p:grpSpPr>
        <p:sp>
          <p:nvSpPr>
            <p:cNvPr id="102" name="Arrow: Right 101">
              <a:extLst>
                <a:ext uri="{FF2B5EF4-FFF2-40B4-BE49-F238E27FC236}">
                  <a16:creationId xmlns:a16="http://schemas.microsoft.com/office/drawing/2014/main" id="{BDEE9E16-B7A2-4231-8849-C3718628A909}"/>
                </a:ext>
              </a:extLst>
            </p:cNvPr>
            <p:cNvSpPr/>
            <p:nvPr/>
          </p:nvSpPr>
          <p:spPr>
            <a:xfrm>
              <a:off x="5798051" y="4571519"/>
              <a:ext cx="415802" cy="350909"/>
            </a:xfrm>
            <a:prstGeom prst="rightArrow">
              <a:avLst/>
            </a:prstGeom>
            <a:solidFill>
              <a:srgbClr val="1B3E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E245233-A70E-4379-84BB-7AD1E5E1D8F4}"/>
                </a:ext>
              </a:extLst>
            </p:cNvPr>
            <p:cNvSpPr txBox="1"/>
            <p:nvPr/>
          </p:nvSpPr>
          <p:spPr>
            <a:xfrm>
              <a:off x="5010660" y="4377777"/>
              <a:ext cx="87085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/>
                <a:t>Input data</a:t>
              </a:r>
              <a:endParaRPr lang="ko-KR" altLang="en-US" sz="2000" dirty="0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D672EF5-21FB-4F8D-9BC0-300AC25B1513}"/>
              </a:ext>
            </a:extLst>
          </p:cNvPr>
          <p:cNvGrpSpPr/>
          <p:nvPr/>
        </p:nvGrpSpPr>
        <p:grpSpPr>
          <a:xfrm>
            <a:off x="9386226" y="4362545"/>
            <a:ext cx="1281774" cy="707886"/>
            <a:chOff x="7862226" y="4347314"/>
            <a:chExt cx="1281774" cy="707886"/>
          </a:xfrm>
        </p:grpSpPr>
        <p:sp>
          <p:nvSpPr>
            <p:cNvPr id="105" name="Arrow: Right 104">
              <a:extLst>
                <a:ext uri="{FF2B5EF4-FFF2-40B4-BE49-F238E27FC236}">
                  <a16:creationId xmlns:a16="http://schemas.microsoft.com/office/drawing/2014/main" id="{D0014922-BC8E-457C-9284-87584402D6E2}"/>
                </a:ext>
              </a:extLst>
            </p:cNvPr>
            <p:cNvSpPr/>
            <p:nvPr/>
          </p:nvSpPr>
          <p:spPr>
            <a:xfrm>
              <a:off x="7862226" y="4528650"/>
              <a:ext cx="415802" cy="350909"/>
            </a:xfrm>
            <a:prstGeom prst="rightArrow">
              <a:avLst/>
            </a:prstGeom>
            <a:solidFill>
              <a:srgbClr val="1B3EB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9569C39-7D86-432F-84B2-EDE8343BB3DA}"/>
                </a:ext>
              </a:extLst>
            </p:cNvPr>
            <p:cNvSpPr txBox="1"/>
            <p:nvPr/>
          </p:nvSpPr>
          <p:spPr>
            <a:xfrm>
              <a:off x="8198870" y="4347314"/>
              <a:ext cx="9451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/>
                <a:t>Output data</a:t>
              </a:r>
              <a:endParaRPr lang="ko-KR" altLang="en-US" sz="2000" dirty="0"/>
            </a:p>
          </p:txBody>
        </p:sp>
      </p:grpSp>
      <p:sp>
        <p:nvSpPr>
          <p:cNvPr id="35" name="文本占位符 8">
            <a:extLst>
              <a:ext uri="{FF2B5EF4-FFF2-40B4-BE49-F238E27FC236}">
                <a16:creationId xmlns:a16="http://schemas.microsoft.com/office/drawing/2014/main" id="{E6928475-36BA-473C-BC1A-F7A9C21E3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32025" y="6450013"/>
            <a:ext cx="8016875" cy="407987"/>
          </a:xfrm>
        </p:spPr>
        <p:txBody>
          <a:bodyPr/>
          <a:lstStyle/>
          <a:p>
            <a:r>
              <a:rPr lang="en-US" altLang="zh-CN" dirty="0"/>
              <a:t>Slides from </a:t>
            </a:r>
            <a:r>
              <a:rPr lang="en-US" altLang="zh-CN" dirty="0" err="1"/>
              <a:t>Jie</a:t>
            </a:r>
            <a:r>
              <a:rPr lang="en-US" altLang="zh-CN" dirty="0"/>
              <a:t> Zhang, Computer Architecture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2768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9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 animBg="1"/>
      <p:bldP spid="93" grpId="0" animBg="1"/>
      <p:bldP spid="95" grpId="0" animBg="1"/>
      <p:bldP spid="96" grpId="0" animBg="1"/>
      <p:bldP spid="99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764</Words>
  <Application>Microsoft Office PowerPoint</Application>
  <PresentationFormat>宽屏</PresentationFormat>
  <Paragraphs>238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Bell Gothic Std Black</vt:lpstr>
      <vt:lpstr>等线</vt:lpstr>
      <vt:lpstr>等线 Light</vt:lpstr>
      <vt:lpstr>Arial</vt:lpstr>
      <vt:lpstr>Calibri</vt:lpstr>
      <vt:lpstr>Times New Roman</vt:lpstr>
      <vt:lpstr>Wingdings</vt:lpstr>
      <vt:lpstr>Office 主题​​</vt:lpstr>
      <vt:lpstr>Layers of Abstraction in Computer System</vt:lpstr>
      <vt:lpstr>Computer Architecture Definition</vt:lpstr>
      <vt:lpstr>Why Abstraction</vt:lpstr>
      <vt:lpstr>Why Abstraction</vt:lpstr>
      <vt:lpstr>Computer System Stack</vt:lpstr>
      <vt:lpstr>Computer System Stack</vt:lpstr>
      <vt:lpstr>Computer System Stack</vt:lpstr>
      <vt:lpstr>Logic, State, and Interconnect</vt:lpstr>
      <vt:lpstr>General-Purpose Computing:</vt:lpstr>
      <vt:lpstr>Other Version of Abstractions</vt:lpstr>
      <vt:lpstr>Development of CODE</vt:lpstr>
      <vt:lpstr>Examples of CODE</vt:lpstr>
      <vt:lpstr>Thanks &amp; Advertisement</vt:lpstr>
      <vt:lpstr>Who Am I?</vt:lpstr>
      <vt:lpstr>CHASE Lab</vt:lpstr>
      <vt:lpstr>We are hiring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Layers of Abstraction in Computer System</dc:title>
  <dc:creator>x jm</dc:creator>
  <cp:lastModifiedBy>x jm</cp:lastModifiedBy>
  <cp:revision>14</cp:revision>
  <dcterms:created xsi:type="dcterms:W3CDTF">2023-09-14T08:38:11Z</dcterms:created>
  <dcterms:modified xsi:type="dcterms:W3CDTF">2023-09-19T19:44:55Z</dcterms:modified>
</cp:coreProperties>
</file>

<file path=docProps/thumbnail.jpeg>
</file>